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Proxima Nova"/>
      <p:regular r:id="rId72"/>
      <p:bold r:id="rId73"/>
      <p:italic r:id="rId74"/>
      <p:boldItalic r:id="rId75"/>
    </p:embeddedFont>
    <p:embeddedFont>
      <p:font typeface="Fira Sans Extra Condensed Medium"/>
      <p:regular r:id="rId76"/>
      <p:bold r:id="rId77"/>
      <p:italic r:id="rId78"/>
      <p:boldItalic r:id="rId79"/>
    </p:embeddedFont>
    <p:embeddedFont>
      <p:font typeface="EB Garamond"/>
      <p:regular r:id="rId80"/>
      <p:bold r:id="rId81"/>
      <p:italic r:id="rId82"/>
      <p:boldItalic r:id="rId83"/>
    </p:embeddedFont>
    <p:embeddedFont>
      <p:font typeface="Montserrat Light"/>
      <p:regular r:id="rId84"/>
      <p:bold r:id="rId85"/>
      <p:italic r:id="rId86"/>
      <p:boldItalic r:id="rId87"/>
    </p:embeddedFont>
    <p:embeddedFont>
      <p:font typeface="EB Garamond ExtraBold"/>
      <p:bold r:id="rId88"/>
      <p:boldItalic r:id="rId89"/>
    </p:embeddedFont>
    <p:embeddedFont>
      <p:font typeface="Roboto"/>
      <p:regular r:id="rId90"/>
      <p:bold r:id="rId91"/>
      <p:italic r:id="rId92"/>
      <p:boldItalic r:id="rId93"/>
    </p:embeddedFont>
    <p:embeddedFont>
      <p:font typeface="Montserrat"/>
      <p:regular r:id="rId94"/>
      <p:bold r:id="rId95"/>
      <p:italic r:id="rId96"/>
      <p:boldItalic r:id="rId97"/>
    </p:embeddedFont>
    <p:embeddedFont>
      <p:font typeface="Montserrat Black"/>
      <p:bold r:id="rId98"/>
      <p:boldItalic r:id="rId99"/>
    </p:embeddedFont>
    <p:embeddedFont>
      <p:font typeface="Lato"/>
      <p:regular r:id="rId100"/>
      <p:bold r:id="rId101"/>
      <p:italic r:id="rId102"/>
      <p:boldItalic r:id="rId103"/>
    </p:embeddedFont>
    <p:embeddedFont>
      <p:font typeface="Squada One"/>
      <p:regular r:id="rId104"/>
    </p:embeddedFont>
    <p:embeddedFont>
      <p:font typeface="Montserrat ExtraBold"/>
      <p:bold r:id="rId105"/>
      <p:boldItalic r:id="rId106"/>
    </p:embeddedFont>
    <p:embeddedFont>
      <p:font typeface="Oswald"/>
      <p:regular r:id="rId107"/>
      <p:bold r:id="rId108"/>
    </p:embeddedFont>
    <p:embeddedFont>
      <p:font typeface="Barlow Light"/>
      <p:regular r:id="rId109"/>
      <p:bold r:id="rId110"/>
      <p:italic r:id="rId111"/>
      <p:boldItalic r:id="rId112"/>
    </p:embeddedFont>
    <p:embeddedFont>
      <p:font typeface="Questrial"/>
      <p:regular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01734B-D572-4965-821C-8652CC30D2E9}">
  <a:tblStyle styleId="{DD01734B-D572-4965-821C-8652CC30D2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627CF40-2C17-4438-9776-CEF05D782945}"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 styleId="{45CD9520-14F8-44B0-9803-B450E8471C0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swald-regular.fntdata"/><Relationship Id="rId106" Type="http://schemas.openxmlformats.org/officeDocument/2006/relationships/font" Target="fonts/MontserratExtraBold-boldItalic.fntdata"/><Relationship Id="rId105" Type="http://schemas.openxmlformats.org/officeDocument/2006/relationships/font" Target="fonts/MontserratExtraBold-bold.fntdata"/><Relationship Id="rId104" Type="http://schemas.openxmlformats.org/officeDocument/2006/relationships/font" Target="fonts/SquadaOne-regular.fntdata"/><Relationship Id="rId109" Type="http://schemas.openxmlformats.org/officeDocument/2006/relationships/font" Target="fonts/BarlowLight-regular.fntdata"/><Relationship Id="rId108" Type="http://schemas.openxmlformats.org/officeDocument/2006/relationships/font" Target="fonts/Oswal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boldItalic.fntdata"/><Relationship Id="rId102" Type="http://schemas.openxmlformats.org/officeDocument/2006/relationships/font" Target="fonts/Lato-italic.fntdata"/><Relationship Id="rId101" Type="http://schemas.openxmlformats.org/officeDocument/2006/relationships/font" Target="fonts/Lato-bold.fntdata"/><Relationship Id="rId100" Type="http://schemas.openxmlformats.org/officeDocument/2006/relationships/font" Target="fonts/Lat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bold.fntdata"/><Relationship Id="rId94" Type="http://schemas.openxmlformats.org/officeDocument/2006/relationships/font" Target="fonts/Montserrat-regular.fntdata"/><Relationship Id="rId97" Type="http://schemas.openxmlformats.org/officeDocument/2006/relationships/font" Target="fonts/Montserrat-boldItalic.fntdata"/><Relationship Id="rId96" Type="http://schemas.openxmlformats.org/officeDocument/2006/relationships/font" Target="fonts/Montserrat-italic.fntdata"/><Relationship Id="rId11" Type="http://schemas.openxmlformats.org/officeDocument/2006/relationships/slide" Target="slides/slide6.xml"/><Relationship Id="rId99" Type="http://schemas.openxmlformats.org/officeDocument/2006/relationships/font" Target="fonts/MontserratBlack-boldItalic.fntdata"/><Relationship Id="rId10" Type="http://schemas.openxmlformats.org/officeDocument/2006/relationships/slide" Target="slides/slide5.xml"/><Relationship Id="rId98" Type="http://schemas.openxmlformats.org/officeDocument/2006/relationships/font" Target="fonts/MontserratBlack-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10" Type="http://schemas.openxmlformats.org/officeDocument/2006/relationships/font" Target="fonts/BarlowLight-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font" Target="fonts/Questrial-regular.fntdata"/><Relationship Id="rId112" Type="http://schemas.openxmlformats.org/officeDocument/2006/relationships/font" Target="fonts/BarlowLight-boldItalic.fntdata"/><Relationship Id="rId111" Type="http://schemas.openxmlformats.org/officeDocument/2006/relationships/font" Target="fonts/BarlowLight-italic.fntdata"/><Relationship Id="rId84" Type="http://schemas.openxmlformats.org/officeDocument/2006/relationships/font" Target="fonts/MontserratLight-regular.fntdata"/><Relationship Id="rId83" Type="http://schemas.openxmlformats.org/officeDocument/2006/relationships/font" Target="fonts/EBGaramond-boldItalic.fntdata"/><Relationship Id="rId86" Type="http://schemas.openxmlformats.org/officeDocument/2006/relationships/font" Target="fonts/MontserratLight-italic.fntdata"/><Relationship Id="rId85" Type="http://schemas.openxmlformats.org/officeDocument/2006/relationships/font" Target="fonts/MontserratLight-bold.fntdata"/><Relationship Id="rId88" Type="http://schemas.openxmlformats.org/officeDocument/2006/relationships/font" Target="fonts/EBGaramondExtraBold-bold.fntdata"/><Relationship Id="rId87" Type="http://schemas.openxmlformats.org/officeDocument/2006/relationships/font" Target="fonts/MontserratLight-boldItalic.fntdata"/><Relationship Id="rId89" Type="http://schemas.openxmlformats.org/officeDocument/2006/relationships/font" Target="fonts/EBGaramondExtraBold-boldItalic.fntdata"/><Relationship Id="rId80" Type="http://schemas.openxmlformats.org/officeDocument/2006/relationships/font" Target="fonts/EBGaramond-regular.fntdata"/><Relationship Id="rId82" Type="http://schemas.openxmlformats.org/officeDocument/2006/relationships/font" Target="fonts/EBGaramond-italic.fntdata"/><Relationship Id="rId81"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FiraSansExtraCondensedMedium-bold.fntdata"/><Relationship Id="rId76" Type="http://schemas.openxmlformats.org/officeDocument/2006/relationships/font" Target="fonts/FiraSansExtraCondensedMedium-regular.fntdata"/><Relationship Id="rId79" Type="http://schemas.openxmlformats.org/officeDocument/2006/relationships/font" Target="fonts/FiraSansExtraCondensedMedium-boldItalic.fntdata"/><Relationship Id="rId78" Type="http://schemas.openxmlformats.org/officeDocument/2006/relationships/font" Target="fonts/FiraSansExtraCondensedMedium-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a:t>
            </a:r>
            <a:r>
              <a:rPr lang="en">
                <a:solidFill>
                  <a:schemeClr val="dk1"/>
                </a:solidFill>
              </a:rPr>
              <a:t> Slide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slides = </a:t>
            </a:r>
            <a:r>
              <a:rPr b="1" lang="en" u="sng">
                <a:solidFill>
                  <a:schemeClr val="dk1"/>
                </a:solidFill>
              </a:rPr>
              <a:t>60 mins</a:t>
            </a:r>
            <a:r>
              <a:rPr b="1" lang="en">
                <a:solidFill>
                  <a:schemeClr val="dk1"/>
                </a:solidFill>
              </a:rPr>
              <a:t> </a:t>
            </a:r>
            <a:r>
              <a:rPr lang="en">
                <a:solidFill>
                  <a:schemeClr val="dk1"/>
                </a:solidFill>
              </a:rPr>
              <a:t>(14 Title + 44 Simple + 3 Average + 5 Backup = 66 Total Slides)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Calculation Rationale - Title = 0.5 mins, Simple = 1 min, Average = 3 mins, Backup = 0 mins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3ea31cd4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3ea31cd4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a:t>
            </a:r>
            <a:r>
              <a:rPr lang="en" sz="900">
                <a:solidFill>
                  <a:schemeClr val="dk1"/>
                </a:solidFill>
              </a:rPr>
              <a:t> Slide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Combine 11 and 12</a:t>
            </a:r>
            <a:endParaRPr sz="9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3ea31cd4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3ea31cd4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Simple</a:t>
            </a:r>
            <a:r>
              <a:rPr lang="en" sz="900">
                <a:solidFill>
                  <a:schemeClr val="dk1"/>
                </a:solidFill>
              </a:rPr>
              <a:t> Slide</a:t>
            </a:r>
            <a:br>
              <a:rPr b="1" lang="en">
                <a:solidFill>
                  <a:srgbClr val="FF0000"/>
                </a:solidFill>
              </a:rPr>
            </a:br>
            <a:endParaRPr b="1">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d270b028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d270b028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26a3dbae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26a3dbae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27342b91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27342b9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27342b9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27342b9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a90ff8d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a90ff8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63da8c5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63da8c5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dfb6c3b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dfb6c3b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b="1">
              <a:solidFill>
                <a:schemeClr val="accent3"/>
              </a:solidFill>
            </a:endParaRPr>
          </a:p>
          <a:p>
            <a:pPr indent="0" lvl="0" marL="0" rtl="0" algn="l">
              <a:spcBef>
                <a:spcPts val="0"/>
              </a:spcBef>
              <a:spcAft>
                <a:spcPts val="0"/>
              </a:spcAft>
              <a:buNone/>
            </a:pPr>
            <a:r>
              <a:t/>
            </a:r>
            <a:endParaRPr b="1">
              <a:solidFill>
                <a:schemeClr val="accent3"/>
              </a:solidFill>
            </a:endParaRPr>
          </a:p>
          <a:p>
            <a:pPr indent="0" lvl="0" marL="0" rtl="0" algn="l">
              <a:spcBef>
                <a:spcPts val="0"/>
              </a:spcBef>
              <a:spcAft>
                <a:spcPts val="0"/>
              </a:spcAft>
              <a:buNone/>
            </a:pPr>
            <a:r>
              <a:t/>
            </a:r>
            <a:endParaRPr b="1">
              <a:solidFill>
                <a:schemeClr val="accent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5dfb6c3b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5dfb6c3b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a:t>
            </a:r>
            <a:r>
              <a:rPr lang="en">
                <a:solidFill>
                  <a:schemeClr val="dk1"/>
                </a:solidFill>
              </a:rPr>
              <a: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57c82e0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57c82e0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69d77f2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69d77f2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ea31cd4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3ea31cd4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3ea31cd44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3ea31cd44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586770b5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586770b5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3ea31cd4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3ea31cd4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3ea31cd4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3ea31cd4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3ea31cd44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3ea31cd44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3ea31cd4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3ea31cd4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e217c2e7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2e217c2e7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3ea31cd4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3ea31cd4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3ea31cd4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3ea31cd4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e360a36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2e360a361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d270b028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2d270b028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Simple 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269d77f575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269d77f575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a:t>
            </a:r>
            <a:r>
              <a:rPr lang="en"/>
              <a:t> Slide</a:t>
            </a:r>
            <a:endParaRPr>
              <a:solidFill>
                <a:schemeClr val="dk1"/>
              </a:solidFill>
            </a:endParaRPr>
          </a:p>
          <a:p>
            <a:pPr indent="0" lvl="0" marL="0" rtl="0" algn="l">
              <a:lnSpc>
                <a:spcPct val="110000"/>
              </a:lnSpc>
              <a:spcBef>
                <a:spcPts val="0"/>
              </a:spcBef>
              <a:spcAft>
                <a:spcPts val="0"/>
              </a:spcAft>
              <a:buClr>
                <a:srgbClr val="03363D"/>
              </a:buClr>
              <a:buSzPts val="800"/>
              <a:buFont typeface="Proxima Nova"/>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2fb2d14040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2fb2d14040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fb2d14040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2fb2d14040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2fb2d14040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2fb2d14040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2fb2d14040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2fb2d14040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2fb2d14040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2fb2d14040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263da8c59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263da8c59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3ea31cd4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3ea31cd4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a:t>
            </a:r>
            <a:endParaRPr sz="900">
              <a:solidFill>
                <a:schemeClr val="dk1"/>
              </a:solidFill>
            </a:endParaRPr>
          </a:p>
          <a:p>
            <a:pPr indent="0" lvl="0" marL="0" rtl="0" algn="l">
              <a:spcBef>
                <a:spcPts val="0"/>
              </a:spcBef>
              <a:spcAft>
                <a:spcPts val="0"/>
              </a:spcAft>
              <a:buNone/>
            </a:pPr>
            <a:r>
              <a:t/>
            </a:r>
            <a:endParaRPr b="1">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1c89b6a6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1c89b6a6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1c89b6a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1c89b6a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c89b6a6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1c89b6a6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2fb2d140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2fb2d140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Slide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d9db29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d9db29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2f86c0f9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2f86c0f9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Slide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263da8c59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263da8c59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2266d26ce9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2266d26ce9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2266d26ce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2266d26ce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2e0cb05f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2e0cb05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3ea31cd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3ea31cd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0" rtl="0" algn="l">
              <a:lnSpc>
                <a:spcPct val="115000"/>
              </a:lnSpc>
              <a:spcBef>
                <a:spcPts val="0"/>
              </a:spcBef>
              <a:spcAft>
                <a:spcPts val="1200"/>
              </a:spcAft>
              <a:buNone/>
            </a:pPr>
            <a:r>
              <a:t/>
            </a:r>
            <a:endParaRPr sz="1200">
              <a:solidFill>
                <a:srgbClr val="212529"/>
              </a:solidFill>
              <a:highlight>
                <a:srgbClr val="FFFFFF"/>
              </a:highlight>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2d9db29b7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2d9db29b7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2f3bbb22ef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2f3bbb22e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Slide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2f86c0f9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2f86c0f9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Reference :This slide is articulated based on specifics for our project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d9db29b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d9db29b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2e72158e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2e72158e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2e72158e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2e72158e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2e72158e4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2e72158e4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2da1e4618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2da1e4618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2d9db29b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2d9db29b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2ef0851cd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2ef0851cd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rPr b="1" lang="en"/>
              <a:t>Reference :This slide is articulated based on specifics for our project</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26a3dbae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26a3dbae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fb2d14040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2fb2d14040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Title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2f86c0f9d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2f86c0f9d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Backup</a:t>
            </a:r>
            <a:r>
              <a:rPr lang="en">
                <a:solidFill>
                  <a:schemeClr val="dk1"/>
                </a:solidFill>
              </a:rPr>
              <a:t> Slide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2f86c0f9d5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2f86c0f9d5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Backup Slide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2f86c0f9d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2f86c0f9d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Backup Slide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2da1e4618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2da1e4618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Backup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2f86c0f9d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12f86c0f9d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Backup Slide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26a3dbaea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26a3dbae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dfb6c3b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dfb6c3b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457200" rtl="0" algn="l">
              <a:lnSpc>
                <a:spcPct val="115000"/>
              </a:lnSpc>
              <a:spcBef>
                <a:spcPts val="0"/>
              </a:spcBef>
              <a:spcAft>
                <a:spcPts val="0"/>
              </a:spcAft>
              <a:buNone/>
            </a:pPr>
            <a:r>
              <a:t/>
            </a:r>
            <a:endParaRPr sz="1200">
              <a:solidFill>
                <a:srgbClr val="212529"/>
              </a:solidFill>
              <a:highlight>
                <a:schemeClr val="lt1"/>
              </a:highlight>
              <a:latin typeface="Lato"/>
              <a:ea typeface="Lato"/>
              <a:cs typeface="Lato"/>
              <a:sym typeface="Lato"/>
            </a:endParaRPr>
          </a:p>
          <a:p>
            <a:pPr indent="0" lvl="0" marL="0" rtl="0" algn="l">
              <a:lnSpc>
                <a:spcPct val="115000"/>
              </a:lnSpc>
              <a:spcBef>
                <a:spcPts val="1200"/>
              </a:spcBef>
              <a:spcAft>
                <a:spcPts val="23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da1e461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da1e461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 name="Google Shape;14;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 name="Google Shape;16;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9" name="Shape 89"/>
        <p:cNvGrpSpPr/>
        <p:nvPr/>
      </p:nvGrpSpPr>
      <p:grpSpPr>
        <a:xfrm>
          <a:off x="0" y="0"/>
          <a:ext cx="0" cy="0"/>
          <a:chOff x="0" y="0"/>
          <a:chExt cx="0" cy="0"/>
        </a:xfrm>
      </p:grpSpPr>
      <p:sp>
        <p:nvSpPr>
          <p:cNvPr id="90" name="Google Shape;90;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92" name="Google Shape;92;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93" name="Google Shape;93;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
        <p:nvSpPr>
          <p:cNvPr id="94" name="Google Shape;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98" name="Google Shape;98;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6_3">
    <p:bg>
      <p:bgPr>
        <a:solidFill>
          <a:srgbClr val="FFFFFF"/>
        </a:solidFill>
      </p:bgPr>
    </p:bg>
    <p:spTree>
      <p:nvGrpSpPr>
        <p:cNvPr id="99" name="Shape 99"/>
        <p:cNvGrpSpPr/>
        <p:nvPr/>
      </p:nvGrpSpPr>
      <p:grpSpPr>
        <a:xfrm>
          <a:off x="0" y="0"/>
          <a:ext cx="0" cy="0"/>
          <a:chOff x="0" y="0"/>
          <a:chExt cx="0" cy="0"/>
        </a:xfrm>
      </p:grpSpPr>
      <p:sp>
        <p:nvSpPr>
          <p:cNvPr id="100" name="Google Shape;100;p1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txBox="1"/>
          <p:nvPr>
            <p:ph type="ctrTitle"/>
          </p:nvPr>
        </p:nvSpPr>
        <p:spPr>
          <a:xfrm>
            <a:off x="790975" y="720000"/>
            <a:ext cx="5012400" cy="314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02" name="Google Shape;102;p1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 name="Google Shape;19;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 name="Google Shape;20;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 name="Google Shape;22;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5" name="Google Shape;25;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8" name="Google Shape;28;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2" name="Google Shape;32;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3" name="Google Shape;33;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6" name="Google Shape;36;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8" name="Google Shape;38;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41" name="Shape 41"/>
        <p:cNvGrpSpPr/>
        <p:nvPr/>
      </p:nvGrpSpPr>
      <p:grpSpPr>
        <a:xfrm>
          <a:off x="0" y="0"/>
          <a:ext cx="0" cy="0"/>
          <a:chOff x="0" y="0"/>
          <a:chExt cx="0" cy="0"/>
        </a:xfrm>
      </p:grpSpPr>
      <p:sp>
        <p:nvSpPr>
          <p:cNvPr id="42" name="Google Shape;42;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4" name="Google Shape;44;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5" name="Google Shape;4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6" name="Shape 46"/>
        <p:cNvGrpSpPr/>
        <p:nvPr/>
      </p:nvGrpSpPr>
      <p:grpSpPr>
        <a:xfrm>
          <a:off x="0" y="0"/>
          <a:ext cx="0" cy="0"/>
          <a:chOff x="0" y="0"/>
          <a:chExt cx="0" cy="0"/>
        </a:xfrm>
      </p:grpSpPr>
      <p:sp>
        <p:nvSpPr>
          <p:cNvPr id="47" name="Google Shape;47;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 name="Google Shape;49;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0" name="Google Shape;5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51" name="Shape 51"/>
        <p:cNvGrpSpPr/>
        <p:nvPr/>
      </p:nvGrpSpPr>
      <p:grpSpPr>
        <a:xfrm>
          <a:off x="0" y="0"/>
          <a:ext cx="0" cy="0"/>
          <a:chOff x="0" y="0"/>
          <a:chExt cx="0" cy="0"/>
        </a:xfrm>
      </p:grpSpPr>
      <p:sp>
        <p:nvSpPr>
          <p:cNvPr id="52" name="Google Shape;52;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3" name="Google Shape;53;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4" name="Google Shape;54;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6" name="Google Shape;56;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9" name="Google Shape;59;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1" name="Google Shape;61;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2" name="Google Shape;6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63" name="Shape 63"/>
        <p:cNvGrpSpPr/>
        <p:nvPr/>
      </p:nvGrpSpPr>
      <p:grpSpPr>
        <a:xfrm>
          <a:off x="0" y="0"/>
          <a:ext cx="0" cy="0"/>
          <a:chOff x="0" y="0"/>
          <a:chExt cx="0" cy="0"/>
        </a:xfrm>
      </p:grpSpPr>
      <p:sp>
        <p:nvSpPr>
          <p:cNvPr id="64" name="Google Shape;64;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6" name="Google Shape;66;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9" name="Shape 69"/>
        <p:cNvGrpSpPr/>
        <p:nvPr/>
      </p:nvGrpSpPr>
      <p:grpSpPr>
        <a:xfrm>
          <a:off x="0" y="0"/>
          <a:ext cx="0" cy="0"/>
          <a:chOff x="0" y="0"/>
          <a:chExt cx="0" cy="0"/>
        </a:xfrm>
      </p:grpSpPr>
      <p:sp>
        <p:nvSpPr>
          <p:cNvPr id="70" name="Google Shape;70;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76" name="Shape 76"/>
        <p:cNvGrpSpPr/>
        <p:nvPr/>
      </p:nvGrpSpPr>
      <p:grpSpPr>
        <a:xfrm>
          <a:off x="0" y="0"/>
          <a:ext cx="0" cy="0"/>
          <a:chOff x="0" y="0"/>
          <a:chExt cx="0" cy="0"/>
        </a:xfrm>
      </p:grpSpPr>
      <p:sp>
        <p:nvSpPr>
          <p:cNvPr id="77" name="Google Shape;77;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80" name="Google Shape;80;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83" name="Shape 83"/>
        <p:cNvGrpSpPr/>
        <p:nvPr/>
      </p:nvGrpSpPr>
      <p:grpSpPr>
        <a:xfrm>
          <a:off x="0" y="0"/>
          <a:ext cx="0" cy="0"/>
          <a:chOff x="0" y="0"/>
          <a:chExt cx="0" cy="0"/>
        </a:xfrm>
      </p:grpSpPr>
      <p:sp>
        <p:nvSpPr>
          <p:cNvPr id="84" name="Google Shape;84;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86" name="Google Shape;86;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87" name="Google Shape;87;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
        <p:nvSpPr>
          <p:cNvPr id="88" name="Google Shape;8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4343"/>
                </a:solidFill>
                <a:latin typeface="EB Garamond"/>
                <a:ea typeface="EB Garamond"/>
                <a:cs typeface="EB Garamond"/>
                <a:sym typeface="EB Garamond"/>
              </a:defRPr>
            </a:lvl1pPr>
            <a:lvl2pPr lvl="1" algn="r">
              <a:buNone/>
              <a:defRPr sz="1300">
                <a:solidFill>
                  <a:srgbClr val="434343"/>
                </a:solidFill>
                <a:latin typeface="EB Garamond"/>
                <a:ea typeface="EB Garamond"/>
                <a:cs typeface="EB Garamond"/>
                <a:sym typeface="EB Garamond"/>
              </a:defRPr>
            </a:lvl2pPr>
            <a:lvl3pPr lvl="2" algn="r">
              <a:buNone/>
              <a:defRPr sz="1300">
                <a:solidFill>
                  <a:srgbClr val="434343"/>
                </a:solidFill>
                <a:latin typeface="EB Garamond"/>
                <a:ea typeface="EB Garamond"/>
                <a:cs typeface="EB Garamond"/>
                <a:sym typeface="EB Garamond"/>
              </a:defRPr>
            </a:lvl3pPr>
            <a:lvl4pPr lvl="3" algn="r">
              <a:buNone/>
              <a:defRPr sz="1300">
                <a:solidFill>
                  <a:srgbClr val="434343"/>
                </a:solidFill>
                <a:latin typeface="EB Garamond"/>
                <a:ea typeface="EB Garamond"/>
                <a:cs typeface="EB Garamond"/>
                <a:sym typeface="EB Garamond"/>
              </a:defRPr>
            </a:lvl4pPr>
            <a:lvl5pPr lvl="4" algn="r">
              <a:buNone/>
              <a:defRPr sz="1300">
                <a:solidFill>
                  <a:srgbClr val="434343"/>
                </a:solidFill>
                <a:latin typeface="EB Garamond"/>
                <a:ea typeface="EB Garamond"/>
                <a:cs typeface="EB Garamond"/>
                <a:sym typeface="EB Garamond"/>
              </a:defRPr>
            </a:lvl5pPr>
            <a:lvl6pPr lvl="5" algn="r">
              <a:buNone/>
              <a:defRPr sz="1300">
                <a:solidFill>
                  <a:srgbClr val="434343"/>
                </a:solidFill>
                <a:latin typeface="EB Garamond"/>
                <a:ea typeface="EB Garamond"/>
                <a:cs typeface="EB Garamond"/>
                <a:sym typeface="EB Garamond"/>
              </a:defRPr>
            </a:lvl6pPr>
            <a:lvl7pPr lvl="6" algn="r">
              <a:buNone/>
              <a:defRPr sz="1300">
                <a:solidFill>
                  <a:srgbClr val="434343"/>
                </a:solidFill>
                <a:latin typeface="EB Garamond"/>
                <a:ea typeface="EB Garamond"/>
                <a:cs typeface="EB Garamond"/>
                <a:sym typeface="EB Garamond"/>
              </a:defRPr>
            </a:lvl7pPr>
            <a:lvl8pPr lvl="7" algn="r">
              <a:buNone/>
              <a:defRPr sz="1300">
                <a:solidFill>
                  <a:srgbClr val="434343"/>
                </a:solidFill>
                <a:latin typeface="EB Garamond"/>
                <a:ea typeface="EB Garamond"/>
                <a:cs typeface="EB Garamond"/>
                <a:sym typeface="EB Garamond"/>
              </a:defRPr>
            </a:lvl8pPr>
            <a:lvl9pPr lvl="8" algn="r">
              <a:buNone/>
              <a:defRPr sz="1300">
                <a:solidFill>
                  <a:srgbClr val="434343"/>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www.odbms.org/2015/05/the-data-lake-a-brief-swot-analysi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upload.wikimedia.org/wikipedia/commons/thumb/3/39/Scala-full-color.svg/1200px-Scala-full-color.svg.png" TargetMode="External"/><Relationship Id="rId5" Type="http://schemas.openxmlformats.org/officeDocument/2006/relationships/hyperlink" Target="https://commons.wikimedia.org/wiki/File:Apache_Spark_logo.svg" TargetMode="External"/><Relationship Id="rId6" Type="http://schemas.openxmlformats.org/officeDocument/2006/relationships/image" Target="../media/image9.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hyperlink" Target="https://commons.wikimedia.org/wiki/File:Apache_Spark_logo.svg" TargetMode="External"/><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amino.instructure.com/groups/73131/users/63924" TargetMode="External"/><Relationship Id="rId4" Type="http://schemas.openxmlformats.org/officeDocument/2006/relationships/image" Target="../media/image13.jpg"/><Relationship Id="rId9"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8.jpg"/><Relationship Id="rId7" Type="http://schemas.openxmlformats.org/officeDocument/2006/relationships/image" Target="../media/image4.pn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www.freepik.com/vectors/business-character"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projectpro.io/article/hadoop-vs-spark-not-mutually-exclusive-but-better-together/23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hyperlink" Target="https://www.datacenters.com/news/understanding-data-center-costs-breakdown-is-the-key-to-better-price-comparis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ovrn.com/"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www.ccohs.ca/oshanswers/hsprograms/risk_assessment.html" TargetMode="External"/><Relationship Id="rId6" Type="http://schemas.openxmlformats.org/officeDocument/2006/relationships/hyperlink" Target="https://compliancecosmos.org/chapter-4-step-two-determining-likelihood-occurr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projectpro.io/article/hadoop-vs-spark-not-mutually-exclusive-but-better-together/23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data-flair.training/blogs/rdd-transformations-actions-apis-apache-spark/"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hyperlink" Target="https://www.guru99.com/fuzz-testing.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1.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14"/>
          <p:cNvSpPr txBox="1"/>
          <p:nvPr>
            <p:ph idx="1" type="subTitle"/>
          </p:nvPr>
        </p:nvSpPr>
        <p:spPr>
          <a:xfrm flipH="1">
            <a:off x="742950" y="3101478"/>
            <a:ext cx="36291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Sprinters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sz="1200"/>
              <a:t>Members: Bhupinder Jagwani, Moranda Gao, Niveditha Shanbhag, Pallavi Saboo, Pratik Deshmukh, Zhaoyi Zhang and Madhavi Ranganadha</a:t>
            </a:r>
            <a:endParaRPr sz="1200"/>
          </a:p>
        </p:txBody>
      </p:sp>
      <p:sp>
        <p:nvSpPr>
          <p:cNvPr id="110" name="Google Shape;110;p14"/>
          <p:cNvSpPr txBox="1"/>
          <p:nvPr>
            <p:ph type="ctrTitle"/>
          </p:nvPr>
        </p:nvSpPr>
        <p:spPr>
          <a:xfrm flipH="1">
            <a:off x="742950" y="1119075"/>
            <a:ext cx="3571800" cy="189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FINAL REPORT</a:t>
            </a:r>
            <a:endParaRPr sz="2800">
              <a:solidFill>
                <a:srgbClr val="434343"/>
              </a:solidFill>
              <a:latin typeface="Montserrat Light"/>
              <a:ea typeface="Montserrat Light"/>
              <a:cs typeface="Montserrat Light"/>
              <a:sym typeface="Montserrat Light"/>
            </a:endParaRPr>
          </a:p>
        </p:txBody>
      </p:sp>
      <p:cxnSp>
        <p:nvCxnSpPr>
          <p:cNvPr id="111" name="Google Shape;111;p14"/>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pic>
        <p:nvPicPr>
          <p:cNvPr id="112" name="Google Shape;112;p14"/>
          <p:cNvPicPr preferRelativeResize="0"/>
          <p:nvPr/>
        </p:nvPicPr>
        <p:blipFill>
          <a:blip r:embed="rId3">
            <a:alphaModFix/>
          </a:blip>
          <a:stretch>
            <a:fillRect/>
          </a:stretch>
        </p:blipFill>
        <p:spPr>
          <a:xfrm>
            <a:off x="4236975" y="1119075"/>
            <a:ext cx="5548902" cy="4024425"/>
          </a:xfrm>
          <a:prstGeom prst="rect">
            <a:avLst/>
          </a:prstGeom>
          <a:noFill/>
          <a:ln>
            <a:noFill/>
          </a:ln>
        </p:spPr>
      </p:pic>
      <p:sp>
        <p:nvSpPr>
          <p:cNvPr id="113" name="Google Shape;113;p14"/>
          <p:cNvSpPr txBox="1"/>
          <p:nvPr/>
        </p:nvSpPr>
        <p:spPr>
          <a:xfrm>
            <a:off x="6790425" y="4785600"/>
            <a:ext cx="321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[1]: (n.d.). Retrieved from freepix.com: https://www.freepik.com/vectors/business-character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114" name="Google Shape;114;p14"/>
          <p:cNvSpPr txBox="1"/>
          <p:nvPr/>
        </p:nvSpPr>
        <p:spPr>
          <a:xfrm>
            <a:off x="8837100" y="1380725"/>
            <a:ext cx="30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endParaRPr sz="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graphicFrame>
        <p:nvGraphicFramePr>
          <p:cNvPr id="291" name="Google Shape;291;p23"/>
          <p:cNvGraphicFramePr/>
          <p:nvPr/>
        </p:nvGraphicFramePr>
        <p:xfrm>
          <a:off x="1372075" y="924360"/>
          <a:ext cx="3000000" cy="3000000"/>
        </p:xfrm>
        <a:graphic>
          <a:graphicData uri="http://schemas.openxmlformats.org/drawingml/2006/table">
            <a:tbl>
              <a:tblPr>
                <a:noFill/>
                <a:tableStyleId>{DD01734B-D572-4965-821C-8652CC30D2E9}</a:tableStyleId>
              </a:tblPr>
              <a:tblGrid>
                <a:gridCol w="1491825"/>
                <a:gridCol w="2096125"/>
                <a:gridCol w="1793975"/>
              </a:tblGrid>
              <a:tr h="350075">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HADOOP</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SPARK</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343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DATA SIZE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102.5 TB</a:t>
                      </a:r>
                      <a:endParaRPr>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100 TB</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3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ELAPSED TIME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72 mins</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23 mins</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3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#NODES</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2100</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206</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3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#CORES</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50400 Physical</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6592 virtualized</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733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CLUSTER DISK THROUGHPUT</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3150 GB/s (est.)</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618 GB/s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733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SORT BENCHMARK DAYTONA RULES</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Yes</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Yes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03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NETWORK</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Dedicated data center, 10 Gbps</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Virtualized (EC2),</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10 Gbps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3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SORT RATE</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1.42 TB/min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4.27 TB/min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214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SORT RATE/NODE </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0.67 GB/min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20.7 GB/min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292" name="Google Shape;292;p23"/>
          <p:cNvSpPr txBox="1"/>
          <p:nvPr/>
        </p:nvSpPr>
        <p:spPr>
          <a:xfrm>
            <a:off x="6940450" y="4377350"/>
            <a:ext cx="198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lang="en" sz="800">
                <a:solidFill>
                  <a:schemeClr val="dk1"/>
                </a:solidFill>
              </a:rPr>
              <a:t> </a:t>
            </a:r>
            <a:r>
              <a:rPr lang="en" sz="800">
                <a:solidFill>
                  <a:schemeClr val="dk1"/>
                </a:solidFill>
                <a:latin typeface="EB Garamond"/>
                <a:ea typeface="EB Garamond"/>
                <a:cs typeface="EB Garamond"/>
                <a:sym typeface="EB Garamond"/>
              </a:rPr>
              <a:t>llyukha, V. (n.d.). </a:t>
            </a:r>
            <a:r>
              <a:rPr i="1" lang="en" sz="800">
                <a:solidFill>
                  <a:schemeClr val="dk1"/>
                </a:solidFill>
                <a:latin typeface="EB Garamond"/>
                <a:ea typeface="EB Garamond"/>
                <a:cs typeface="EB Garamond"/>
                <a:sym typeface="EB Garamond"/>
              </a:rPr>
              <a:t>Hadoop vs. Spark: How to Choose Between the Two?</a:t>
            </a:r>
            <a:r>
              <a:rPr lang="en" sz="800">
                <a:solidFill>
                  <a:schemeClr val="dk1"/>
                </a:solidFill>
                <a:latin typeface="EB Garamond"/>
                <a:ea typeface="EB Garamond"/>
                <a:cs typeface="EB Garamond"/>
                <a:sym typeface="EB Garamond"/>
              </a:rPr>
              <a:t> Retrieved from jelvix.com: https://jelvix.com/blog/hadoop-vs-spark-what-to-choose-to-process-big-data</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endParaRPr>
          </a:p>
        </p:txBody>
      </p:sp>
      <p:sp>
        <p:nvSpPr>
          <p:cNvPr id="293" name="Google Shape;293;p23"/>
          <p:cNvSpPr txBox="1"/>
          <p:nvPr/>
        </p:nvSpPr>
        <p:spPr>
          <a:xfrm>
            <a:off x="6833750" y="1043250"/>
            <a:ext cx="5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p:txBody>
      </p:sp>
      <p:sp>
        <p:nvSpPr>
          <p:cNvPr id="294" name="Google Shape;29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graphicFrame>
        <p:nvGraphicFramePr>
          <p:cNvPr id="300" name="Google Shape;300;p24"/>
          <p:cNvGraphicFramePr/>
          <p:nvPr/>
        </p:nvGraphicFramePr>
        <p:xfrm>
          <a:off x="837175" y="876885"/>
          <a:ext cx="3000000" cy="3000000"/>
        </p:xfrm>
        <a:graphic>
          <a:graphicData uri="http://schemas.openxmlformats.org/drawingml/2006/table">
            <a:tbl>
              <a:tblPr>
                <a:noFill/>
                <a:tableStyleId>{DD01734B-D572-4965-821C-8652CC30D2E9}</a:tableStyleId>
              </a:tblPr>
              <a:tblGrid>
                <a:gridCol w="1571500"/>
                <a:gridCol w="2065925"/>
                <a:gridCol w="2350225"/>
                <a:gridCol w="2005250"/>
              </a:tblGrid>
              <a:tr h="345850">
                <a:tc>
                  <a:txBody>
                    <a:bodyPr/>
                    <a:lstStyle/>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AD7D2"/>
                          </a:solidFill>
                          <a:latin typeface="Montserrat ExtraBold"/>
                          <a:ea typeface="Montserrat ExtraBold"/>
                          <a:cs typeface="Montserrat ExtraBold"/>
                          <a:sym typeface="Montserrat ExtraBold"/>
                        </a:rPr>
                        <a:t>HADOOP</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AD7D2"/>
                          </a:solidFill>
                          <a:latin typeface="Montserrat ExtraBold"/>
                          <a:ea typeface="Montserrat ExtraBold"/>
                          <a:cs typeface="Montserrat ExtraBold"/>
                          <a:sym typeface="Montserrat ExtraBold"/>
                        </a:rPr>
                        <a:t>FLINK</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9AD7D2"/>
                          </a:solidFill>
                          <a:latin typeface="Montserrat ExtraBold"/>
                          <a:ea typeface="Montserrat ExtraBold"/>
                          <a:cs typeface="Montserrat ExtraBold"/>
                          <a:sym typeface="Montserrat ExtraBold"/>
                        </a:rPr>
                        <a:t>SPARK</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REAL TIME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None</a:t>
                      </a:r>
                      <a:endParaRPr sz="13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Real time</a:t>
                      </a:r>
                      <a:endParaRPr sz="1300">
                        <a:solidFill>
                          <a:srgbClr val="434343"/>
                        </a:solidFill>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Near </a:t>
                      </a:r>
                      <a:r>
                        <a:rPr lang="en" sz="1000">
                          <a:solidFill>
                            <a:srgbClr val="434343"/>
                          </a:solidFill>
                          <a:latin typeface="EB Garamond"/>
                          <a:ea typeface="EB Garamond"/>
                          <a:cs typeface="EB Garamond"/>
                          <a:sym typeface="EB Garamond"/>
                        </a:rPr>
                        <a:t>Real time</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PERFORMANCE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Slower</a:t>
                      </a:r>
                      <a:endParaRPr sz="13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Processes data at lightning speed</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Fast (Slower compared to Flink)</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LATENCY</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High</a:t>
                      </a:r>
                      <a:endParaRPr sz="13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Low</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Low (High compared to Flink)</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MACHINE LEARNING</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Requires Apache Mahout. However,  there are performance limitations </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FlinkML supports machine learning library</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Supports analytical frameworks and machine learning library</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ITERATIVE PROCESSING</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Does not support</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Supports Iterative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Supports Iterative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EASE OF USE</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Complex framework, no interactive mode</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Does not have cloud offerings, so setting up and running flink is time consuming</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Has cloud offerings to start development with few clicks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8676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USE CASES</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Inventory Forecasting</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Fraud detection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Supply chain efficiency</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Historical data analysis</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Fraud detection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Anomaly detection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Rule-based alerting</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Business process monitoring</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Web application (social network)</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Customer Segmentation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Marketing research</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Recommendation engines</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Achieving quick results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301" name="Google Shape;301;p24"/>
          <p:cNvSpPr txBox="1"/>
          <p:nvPr/>
        </p:nvSpPr>
        <p:spPr>
          <a:xfrm>
            <a:off x="213200" y="4646500"/>
            <a:ext cx="9725100" cy="5541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[1]:Macrometa. (2021, September 10). </a:t>
            </a:r>
            <a:r>
              <a:rPr i="1" lang="en" sz="800">
                <a:solidFill>
                  <a:schemeClr val="dk1"/>
                </a:solidFill>
                <a:latin typeface="EB Garamond"/>
                <a:ea typeface="EB Garamond"/>
                <a:cs typeface="EB Garamond"/>
                <a:sym typeface="EB Garamond"/>
              </a:rPr>
              <a:t>Apache Spark Vs Flink</a:t>
            </a:r>
            <a:r>
              <a:rPr lang="en" sz="800">
                <a:solidFill>
                  <a:schemeClr val="dk1"/>
                </a:solidFill>
                <a:latin typeface="EB Garamond"/>
                <a:ea typeface="EB Garamond"/>
                <a:cs typeface="EB Garamond"/>
                <a:sym typeface="EB Garamond"/>
              </a:rPr>
              <a:t>. Retrieved from macrometa.com: https://www.macrometa.com/event-stream-processing/spark-vs-flink</a:t>
            </a:r>
            <a:endParaRPr sz="800">
              <a:solidFill>
                <a:schemeClr val="dk1"/>
              </a:solidFill>
              <a:latin typeface="EB Garamond"/>
              <a:ea typeface="EB Garamond"/>
              <a:cs typeface="EB Garamond"/>
              <a:sym typeface="EB Garamond"/>
            </a:endParaRPr>
          </a:p>
          <a:p>
            <a:pPr indent="0" lvl="0" marL="457200" rtl="0" algn="l">
              <a:lnSpc>
                <a:spcPct val="100000"/>
              </a:lnSpc>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[2]: Lawton, G. (2022, February 17). Hadoop vs. Spark: An in-depth big data framework comparison. Retrieved from techtarget.com: https://www.techtarget.com/searchdatamanagement/feature/Hadoop-vs-Spark-Comparing-the-two-big-data-framework</a:t>
            </a:r>
            <a:r>
              <a:rPr lang="en" sz="800">
                <a:solidFill>
                  <a:schemeClr val="dk1"/>
                </a:solidFill>
                <a:latin typeface="EB Garamond"/>
                <a:ea typeface="EB Garamond"/>
                <a:cs typeface="EB Garamond"/>
                <a:sym typeface="EB Garamond"/>
              </a:rPr>
              <a:t>s</a:t>
            </a:r>
            <a:endParaRPr sz="800">
              <a:solidFill>
                <a:schemeClr val="dk1"/>
              </a:solidFill>
              <a:latin typeface="EB Garamond"/>
              <a:ea typeface="EB Garamond"/>
              <a:cs typeface="EB Garamond"/>
              <a:sym typeface="EB Garamond"/>
            </a:endParaRPr>
          </a:p>
        </p:txBody>
      </p:sp>
      <p:sp>
        <p:nvSpPr>
          <p:cNvPr id="302" name="Google Shape;302;p24"/>
          <p:cNvSpPr txBox="1"/>
          <p:nvPr/>
        </p:nvSpPr>
        <p:spPr>
          <a:xfrm>
            <a:off x="8666875" y="1006675"/>
            <a:ext cx="47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[1][2]</a:t>
            </a:r>
            <a:endParaRPr sz="800">
              <a:latin typeface="EB Garamond"/>
              <a:ea typeface="EB Garamond"/>
              <a:cs typeface="EB Garamond"/>
              <a:sym typeface="EB Garamond"/>
            </a:endParaRPr>
          </a:p>
        </p:txBody>
      </p:sp>
      <p:sp>
        <p:nvSpPr>
          <p:cNvPr id="303" name="Google Shape;30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a:t>
            </a:r>
            <a:endParaRPr/>
          </a:p>
        </p:txBody>
      </p:sp>
      <p:graphicFrame>
        <p:nvGraphicFramePr>
          <p:cNvPr id="309" name="Google Shape;309;p25"/>
          <p:cNvGraphicFramePr/>
          <p:nvPr/>
        </p:nvGraphicFramePr>
        <p:xfrm>
          <a:off x="875975" y="953035"/>
          <a:ext cx="3000000" cy="3000000"/>
        </p:xfrm>
        <a:graphic>
          <a:graphicData uri="http://schemas.openxmlformats.org/drawingml/2006/table">
            <a:tbl>
              <a:tblPr>
                <a:noFill/>
                <a:tableStyleId>{DD01734B-D572-4965-821C-8652CC30D2E9}</a:tableStyleId>
              </a:tblPr>
              <a:tblGrid>
                <a:gridCol w="2183550"/>
                <a:gridCol w="2573925"/>
                <a:gridCol w="3119925"/>
              </a:tblGrid>
              <a:tr h="358400">
                <a:tc>
                  <a:txBody>
                    <a:bodyPr/>
                    <a:lstStyle/>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9AD7D2"/>
                          </a:solidFill>
                          <a:latin typeface="Montserrat ExtraBold"/>
                          <a:ea typeface="Montserrat ExtraBold"/>
                          <a:cs typeface="Montserrat ExtraBold"/>
                          <a:sym typeface="Montserrat ExtraBold"/>
                        </a:rPr>
                        <a:t>    </a:t>
                      </a:r>
                      <a:r>
                        <a:rPr lang="en" sz="1100">
                          <a:solidFill>
                            <a:srgbClr val="9AD7D2"/>
                          </a:solidFill>
                          <a:latin typeface="Montserrat ExtraBold"/>
                          <a:ea typeface="Montserrat ExtraBold"/>
                          <a:cs typeface="Montserrat ExtraBold"/>
                          <a:sym typeface="Montserrat ExtraBold"/>
                        </a:rPr>
                        <a:t>   </a:t>
                      </a:r>
                      <a:r>
                        <a:rPr lang="en" sz="1100">
                          <a:solidFill>
                            <a:srgbClr val="9AD7D2"/>
                          </a:solidFill>
                          <a:latin typeface="Montserrat ExtraBold"/>
                          <a:ea typeface="Montserrat ExtraBold"/>
                          <a:cs typeface="Montserrat ExtraBold"/>
                          <a:sym typeface="Montserrat ExtraBold"/>
                        </a:rPr>
                        <a:t>HADOOP[1]</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     </a:t>
                      </a:r>
                      <a:r>
                        <a:rPr lang="en" sz="1100">
                          <a:solidFill>
                            <a:srgbClr val="9AD7D2"/>
                          </a:solidFill>
                          <a:latin typeface="Montserrat ExtraBold"/>
                          <a:ea typeface="Montserrat ExtraBold"/>
                          <a:cs typeface="Montserrat ExtraBold"/>
                          <a:sym typeface="Montserrat ExtraBold"/>
                        </a:rPr>
                        <a:t>SPARK[2]</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88890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Strengths</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Scalable</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Agnostic</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Fault tolerant</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Cost Effective</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Run workloads faster</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Write applications quickly in Java, Scala, Python &amp; SQL</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Access diverse data sources</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Used in wide range of organizations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4552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Weakness</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Usability</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Configuration sensitive</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Slow</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Highly complex</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No File Management</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No support for real time processing</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Problem with small file</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Memory Management</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905000">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Opportunities</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Versatile Ecosystem</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Low barrier to entry</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products</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Real time data processing</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Seamlessly integrating complex capabilities</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Simplify challenging and compute-intensive task of processing high volumes of data.</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02150">
                <a:tc>
                  <a:txBody>
                    <a:bodyPr/>
                    <a:lstStyle/>
                    <a:p>
                      <a:pPr indent="0" lvl="0" marL="0" rtl="0" algn="ctr">
                        <a:spcBef>
                          <a:spcPts val="0"/>
                        </a:spcBef>
                        <a:spcAft>
                          <a:spcPts val="0"/>
                        </a:spcAft>
                        <a:buClr>
                          <a:schemeClr val="dk1"/>
                        </a:buClr>
                        <a:buSzPts val="1100"/>
                        <a:buFont typeface="Arial"/>
                        <a:buNone/>
                      </a:pPr>
                      <a:r>
                        <a:rPr lang="en" sz="1000">
                          <a:solidFill>
                            <a:schemeClr val="lt1"/>
                          </a:solidFill>
                          <a:latin typeface="Montserrat ExtraBold"/>
                          <a:ea typeface="Montserrat ExtraBold"/>
                          <a:cs typeface="Montserrat ExtraBold"/>
                          <a:sym typeface="Montserrat ExtraBold"/>
                        </a:rPr>
                        <a:t>Threats</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Incumbent Technology</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security issues</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Low performance</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b="1" lang="en" sz="1000">
                          <a:solidFill>
                            <a:srgbClr val="434343"/>
                          </a:solidFill>
                          <a:latin typeface="EB Garamond"/>
                          <a:ea typeface="EB Garamond"/>
                          <a:cs typeface="EB Garamond"/>
                          <a:sym typeface="EB Garamond"/>
                        </a:rPr>
                        <a:t>Various technologies overtaking spark</a:t>
                      </a:r>
                      <a:endParaRPr b="1"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Memory processing can be expensive</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310" name="Google Shape;310;p25"/>
          <p:cNvSpPr txBox="1"/>
          <p:nvPr/>
        </p:nvSpPr>
        <p:spPr>
          <a:xfrm>
            <a:off x="8824175" y="1092700"/>
            <a:ext cx="36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EB Garamond"/>
              <a:ea typeface="EB Garamond"/>
              <a:cs typeface="EB Garamond"/>
              <a:sym typeface="EB Garamond"/>
            </a:endParaRPr>
          </a:p>
        </p:txBody>
      </p:sp>
      <p:sp>
        <p:nvSpPr>
          <p:cNvPr id="311" name="Google Shape;31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25"/>
          <p:cNvSpPr txBox="1"/>
          <p:nvPr/>
        </p:nvSpPr>
        <p:spPr>
          <a:xfrm>
            <a:off x="522275" y="4599850"/>
            <a:ext cx="8584800" cy="6567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700"/>
              </a:spcBef>
              <a:spcAft>
                <a:spcPts val="0"/>
              </a:spcAft>
              <a:buNone/>
            </a:pPr>
            <a:r>
              <a:rPr lang="en" sz="800">
                <a:solidFill>
                  <a:schemeClr val="dk1"/>
                </a:solidFill>
                <a:latin typeface="EB Garamond"/>
                <a:ea typeface="EB Garamond"/>
                <a:cs typeface="EB Garamond"/>
                <a:sym typeface="EB Garamond"/>
              </a:rPr>
              <a:t>[1]: Zicari, R. (2015, May 28). </a:t>
            </a:r>
            <a:r>
              <a:rPr i="1" lang="en" sz="800">
                <a:solidFill>
                  <a:schemeClr val="dk1"/>
                </a:solidFill>
                <a:latin typeface="EB Garamond"/>
                <a:ea typeface="EB Garamond"/>
                <a:cs typeface="EB Garamond"/>
                <a:sym typeface="EB Garamond"/>
              </a:rPr>
              <a:t>The Data Lake: A Brief SWOT Analysis</a:t>
            </a:r>
            <a:r>
              <a:rPr lang="en" sz="800">
                <a:solidFill>
                  <a:schemeClr val="dk1"/>
                </a:solidFill>
                <a:latin typeface="EB Garamond"/>
                <a:ea typeface="EB Garamond"/>
                <a:cs typeface="EB Garamond"/>
                <a:sym typeface="EB Garamond"/>
              </a:rPr>
              <a:t>. Retrieved from odbms.org: </a:t>
            </a:r>
            <a:r>
              <a:rPr lang="en" sz="800" u="sng">
                <a:solidFill>
                  <a:schemeClr val="hlink"/>
                </a:solidFill>
                <a:latin typeface="EB Garamond"/>
                <a:ea typeface="EB Garamond"/>
                <a:cs typeface="EB Garamond"/>
                <a:sym typeface="EB Garamond"/>
                <a:hlinkClick r:id="rId3"/>
              </a:rPr>
              <a:t>http://www.odbms.org/2015/05/the-data-lake-a-brief-swot-analysis/</a:t>
            </a:r>
            <a:endParaRPr sz="800">
              <a:solidFill>
                <a:schemeClr val="dk1"/>
              </a:solidFill>
              <a:latin typeface="EB Garamond"/>
              <a:ea typeface="EB Garamond"/>
              <a:cs typeface="EB Garamond"/>
              <a:sym typeface="EB Garamond"/>
            </a:endParaRPr>
          </a:p>
          <a:p>
            <a:pPr indent="0" lvl="0" marL="457200" rtl="0" algn="l">
              <a:lnSpc>
                <a:spcPct val="100000"/>
              </a:lnSpc>
              <a:spcBef>
                <a:spcPts val="800"/>
              </a:spcBef>
              <a:spcAft>
                <a:spcPts val="800"/>
              </a:spcAft>
              <a:buClr>
                <a:schemeClr val="dk1"/>
              </a:buClr>
              <a:buSzPts val="1100"/>
              <a:buFont typeface="Arial"/>
              <a:buNone/>
            </a:pPr>
            <a:r>
              <a:rPr lang="en" sz="800">
                <a:solidFill>
                  <a:schemeClr val="dk1"/>
                </a:solidFill>
                <a:latin typeface="EB Garamond"/>
                <a:ea typeface="EB Garamond"/>
                <a:cs typeface="EB Garamond"/>
                <a:sym typeface="EB Garamond"/>
              </a:rPr>
              <a:t>[2]:Renova Cloud. (n.d.). </a:t>
            </a:r>
            <a:r>
              <a:rPr i="1" lang="en" sz="800">
                <a:solidFill>
                  <a:schemeClr val="dk1"/>
                </a:solidFill>
                <a:latin typeface="EB Garamond"/>
                <a:ea typeface="EB Garamond"/>
                <a:cs typeface="EB Garamond"/>
                <a:sym typeface="EB Garamond"/>
              </a:rPr>
              <a:t>AN INTRODUCTION TO AND EVALUATION OF APACHE SPARK FOR BIG DATA ARCHITECTURES</a:t>
            </a:r>
            <a:r>
              <a:rPr lang="en" sz="800">
                <a:solidFill>
                  <a:schemeClr val="dk1"/>
                </a:solidFill>
                <a:latin typeface="EB Garamond"/>
                <a:ea typeface="EB Garamond"/>
                <a:cs typeface="EB Garamond"/>
                <a:sym typeface="EB Garamond"/>
              </a:rPr>
              <a:t>. Retrieved from renovacloud.com: https://renovacloud.com/an-introduction-to-and-evaluation-of-apache-spark-for-big-data-architectures/?lang=en</a:t>
            </a:r>
            <a:endParaRPr sz="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idx="1" type="subTitle"/>
          </p:nvPr>
        </p:nvSpPr>
        <p:spPr>
          <a:xfrm>
            <a:off x="2176775" y="562750"/>
            <a:ext cx="4717500" cy="1320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latin typeface="Montserrat"/>
                <a:ea typeface="Montserrat"/>
                <a:cs typeface="Montserrat"/>
                <a:sym typeface="Montserrat"/>
              </a:rPr>
              <a:t>OSS Research</a:t>
            </a:r>
            <a:endParaRPr b="1" sz="3000">
              <a:solidFill>
                <a:schemeClr val="dk1"/>
              </a:solidFill>
              <a:latin typeface="Montserrat"/>
              <a:ea typeface="Montserrat"/>
              <a:cs typeface="Montserrat"/>
              <a:sym typeface="Montserrat"/>
            </a:endParaRPr>
          </a:p>
          <a:p>
            <a:pPr indent="0" lvl="0" marL="0" rtl="0" algn="ctr">
              <a:lnSpc>
                <a:spcPct val="100000"/>
              </a:lnSpc>
              <a:spcBef>
                <a:spcPts val="1600"/>
              </a:spcBef>
              <a:spcAft>
                <a:spcPts val="1600"/>
              </a:spcAft>
              <a:buNone/>
            </a:pPr>
            <a:r>
              <a:rPr b="1" lang="en" sz="3000">
                <a:solidFill>
                  <a:schemeClr val="dk1"/>
                </a:solidFill>
                <a:latin typeface="Montserrat"/>
                <a:ea typeface="Montserrat"/>
                <a:cs typeface="Montserrat"/>
                <a:sym typeface="Montserrat"/>
              </a:rPr>
              <a:t>Apache Spark</a:t>
            </a:r>
            <a:endParaRPr b="1" sz="3000">
              <a:solidFill>
                <a:schemeClr val="dk1"/>
              </a:solidFill>
              <a:latin typeface="Montserrat"/>
              <a:ea typeface="Montserrat"/>
              <a:cs typeface="Montserrat"/>
              <a:sym typeface="Montserrat"/>
            </a:endParaRPr>
          </a:p>
        </p:txBody>
      </p:sp>
      <p:sp>
        <p:nvSpPr>
          <p:cNvPr id="318" name="Google Shape;31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26"/>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320" name="Google Shape;320;p2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27"/>
          <p:cNvSpPr txBox="1"/>
          <p:nvPr>
            <p:ph type="ctrTitle"/>
          </p:nvPr>
        </p:nvSpPr>
        <p:spPr>
          <a:xfrm>
            <a:off x="390700" y="501475"/>
            <a:ext cx="5623500" cy="66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UPSTREAM</a:t>
            </a:r>
            <a:r>
              <a:rPr lang="en"/>
              <a:t> </a:t>
            </a:r>
            <a:endParaRPr/>
          </a:p>
        </p:txBody>
      </p:sp>
      <p:pic>
        <p:nvPicPr>
          <p:cNvPr id="333" name="Google Shape;333;p27"/>
          <p:cNvPicPr preferRelativeResize="0"/>
          <p:nvPr/>
        </p:nvPicPr>
        <p:blipFill>
          <a:blip r:embed="rId3">
            <a:alphaModFix/>
          </a:blip>
          <a:stretch>
            <a:fillRect/>
          </a:stretch>
        </p:blipFill>
        <p:spPr>
          <a:xfrm>
            <a:off x="595025" y="1555850"/>
            <a:ext cx="1732449" cy="792600"/>
          </a:xfrm>
          <a:prstGeom prst="rect">
            <a:avLst/>
          </a:prstGeom>
          <a:noFill/>
          <a:ln>
            <a:noFill/>
          </a:ln>
        </p:spPr>
      </p:pic>
      <p:sp>
        <p:nvSpPr>
          <p:cNvPr id="334" name="Google Shape;334;p27"/>
          <p:cNvSpPr txBox="1"/>
          <p:nvPr/>
        </p:nvSpPr>
        <p:spPr>
          <a:xfrm>
            <a:off x="639600" y="3855400"/>
            <a:ext cx="667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 </a:t>
            </a:r>
            <a:r>
              <a:rPr i="1" lang="en" sz="800">
                <a:solidFill>
                  <a:schemeClr val="dk1"/>
                </a:solidFill>
                <a:latin typeface="EB Garamond"/>
                <a:ea typeface="EB Garamond"/>
                <a:cs typeface="EB Garamond"/>
                <a:sym typeface="EB Garamond"/>
              </a:rPr>
              <a:t>Scala</a:t>
            </a:r>
            <a:r>
              <a:rPr lang="en" sz="800">
                <a:solidFill>
                  <a:schemeClr val="dk1"/>
                </a:solidFill>
                <a:latin typeface="EB Garamond"/>
                <a:ea typeface="EB Garamond"/>
                <a:cs typeface="EB Garamond"/>
                <a:sym typeface="EB Garamond"/>
              </a:rPr>
              <a:t>. (n.d.). Retrieved from upload.wikimedia.org: </a:t>
            </a:r>
            <a:r>
              <a:rPr lang="en" sz="800" u="sng">
                <a:solidFill>
                  <a:schemeClr val="hlink"/>
                </a:solidFill>
                <a:latin typeface="EB Garamond"/>
                <a:ea typeface="EB Garamond"/>
                <a:cs typeface="EB Garamond"/>
                <a:sym typeface="EB Garamond"/>
                <a:hlinkClick r:id="rId4"/>
              </a:rPr>
              <a:t>https://upload.wikimedia.org/wikipedia/commons/thumb/3/39/Scala-full-color.svg/1200px-Scala-full-color.svg.png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[2]: </a:t>
            </a:r>
            <a:r>
              <a:rPr i="1" lang="en" sz="800">
                <a:solidFill>
                  <a:schemeClr val="dk1"/>
                </a:solidFill>
                <a:latin typeface="EB Garamond"/>
                <a:ea typeface="EB Garamond"/>
                <a:cs typeface="EB Garamond"/>
                <a:sym typeface="EB Garamond"/>
              </a:rPr>
              <a:t>JVM (Java Virtual Machine)</a:t>
            </a:r>
            <a:r>
              <a:rPr lang="en" sz="800">
                <a:solidFill>
                  <a:schemeClr val="dk1"/>
                </a:solidFill>
                <a:latin typeface="EB Garamond"/>
                <a:ea typeface="EB Garamond"/>
                <a:cs typeface="EB Garamond"/>
                <a:sym typeface="EB Garamond"/>
              </a:rPr>
              <a:t>. (n.d.). Retrieved from i.ytimg.com: https://i.ytimg.com/vi/G1ubVOl9IBw/maxresdefault.jpg </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[3]: </a:t>
            </a:r>
            <a:r>
              <a:rPr lang="en" sz="800">
                <a:solidFill>
                  <a:schemeClr val="dk1"/>
                </a:solidFill>
                <a:latin typeface="EB Garamond"/>
                <a:ea typeface="EB Garamond"/>
                <a:cs typeface="EB Garamond"/>
                <a:sym typeface="EB Garamond"/>
              </a:rPr>
              <a:t>Apache Software Foundation. (2013). </a:t>
            </a:r>
            <a:r>
              <a:rPr i="1" lang="en" sz="800">
                <a:solidFill>
                  <a:schemeClr val="dk1"/>
                </a:solidFill>
                <a:latin typeface="EB Garamond"/>
                <a:ea typeface="EB Garamond"/>
                <a:cs typeface="EB Garamond"/>
                <a:sym typeface="EB Garamond"/>
              </a:rPr>
              <a:t>Wikimedia Commons</a:t>
            </a:r>
            <a:r>
              <a:rPr lang="en" sz="800">
                <a:solidFill>
                  <a:schemeClr val="dk1"/>
                </a:solidFill>
                <a:latin typeface="EB Garamond"/>
                <a:ea typeface="EB Garamond"/>
                <a:cs typeface="EB Garamond"/>
                <a:sym typeface="EB Garamond"/>
              </a:rPr>
              <a:t>. Retrieved from commons.wikimedia.org: </a:t>
            </a:r>
            <a:r>
              <a:rPr lang="en" sz="800" u="sng">
                <a:solidFill>
                  <a:schemeClr val="hlink"/>
                </a:solidFill>
                <a:latin typeface="EB Garamond"/>
                <a:ea typeface="EB Garamond"/>
                <a:cs typeface="EB Garamond"/>
                <a:sym typeface="EB Garamond"/>
                <a:hlinkClick r:id="rId5"/>
              </a:rPr>
              <a:t>https://commons.wikimedia.org/wiki/File:Apache_Spark_logo.svg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[4]:  databricks. (n.d.). </a:t>
            </a:r>
            <a:r>
              <a:rPr i="1" lang="en" sz="800">
                <a:solidFill>
                  <a:schemeClr val="dk1"/>
                </a:solidFill>
                <a:latin typeface="EB Garamond"/>
                <a:ea typeface="EB Garamond"/>
                <a:cs typeface="EB Garamond"/>
                <a:sym typeface="EB Garamond"/>
              </a:rPr>
              <a:t>Apache Spark</a:t>
            </a:r>
            <a:r>
              <a:rPr lang="en" sz="800">
                <a:solidFill>
                  <a:schemeClr val="dk1"/>
                </a:solidFill>
                <a:latin typeface="EB Garamond"/>
                <a:ea typeface="EB Garamond"/>
                <a:cs typeface="EB Garamond"/>
                <a:sym typeface="EB Garamond"/>
              </a:rPr>
              <a:t>. Retrieved from databricks.com: https://databricks.com/spark/about</a:t>
            </a:r>
            <a:endParaRPr sz="800">
              <a:solidFill>
                <a:schemeClr val="dk1"/>
              </a:solidFill>
              <a:latin typeface="EB Garamond"/>
              <a:ea typeface="EB Garamond"/>
              <a:cs typeface="EB Garamond"/>
              <a:sym typeface="EB Garamond"/>
            </a:endParaRPr>
          </a:p>
        </p:txBody>
      </p:sp>
      <p:pic>
        <p:nvPicPr>
          <p:cNvPr id="335" name="Google Shape;335;p27"/>
          <p:cNvPicPr preferRelativeResize="0"/>
          <p:nvPr/>
        </p:nvPicPr>
        <p:blipFill>
          <a:blip r:embed="rId6">
            <a:alphaModFix/>
          </a:blip>
          <a:stretch>
            <a:fillRect/>
          </a:stretch>
        </p:blipFill>
        <p:spPr>
          <a:xfrm>
            <a:off x="595025" y="2387974"/>
            <a:ext cx="1732451" cy="974500"/>
          </a:xfrm>
          <a:prstGeom prst="rect">
            <a:avLst/>
          </a:prstGeom>
          <a:noFill/>
          <a:ln>
            <a:noFill/>
          </a:ln>
        </p:spPr>
      </p:pic>
      <p:pic>
        <p:nvPicPr>
          <p:cNvPr id="336" name="Google Shape;336;p27"/>
          <p:cNvPicPr preferRelativeResize="0"/>
          <p:nvPr/>
        </p:nvPicPr>
        <p:blipFill>
          <a:blip r:embed="rId7">
            <a:alphaModFix/>
          </a:blip>
          <a:stretch>
            <a:fillRect/>
          </a:stretch>
        </p:blipFill>
        <p:spPr>
          <a:xfrm>
            <a:off x="3445175" y="1771951"/>
            <a:ext cx="2395749" cy="1243799"/>
          </a:xfrm>
          <a:prstGeom prst="rect">
            <a:avLst/>
          </a:prstGeom>
          <a:noFill/>
          <a:ln>
            <a:noFill/>
          </a:ln>
        </p:spPr>
      </p:pic>
      <p:sp>
        <p:nvSpPr>
          <p:cNvPr id="337" name="Google Shape;337;p27"/>
          <p:cNvSpPr/>
          <p:nvPr/>
        </p:nvSpPr>
        <p:spPr>
          <a:xfrm>
            <a:off x="2576200" y="23749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6008200" y="23749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7177800" y="1687850"/>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177800" y="2240025"/>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7177800" y="2792200"/>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7177800" y="3344375"/>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nvSpPr>
        <p:spPr>
          <a:xfrm>
            <a:off x="7219050" y="1722950"/>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MLlib</a:t>
            </a:r>
            <a:endParaRPr>
              <a:latin typeface="EB Garamond"/>
              <a:ea typeface="EB Garamond"/>
              <a:cs typeface="EB Garamond"/>
              <a:sym typeface="EB Garamond"/>
            </a:endParaRPr>
          </a:p>
        </p:txBody>
      </p:sp>
      <p:sp>
        <p:nvSpPr>
          <p:cNvPr id="344" name="Google Shape;344;p27"/>
          <p:cNvSpPr txBox="1"/>
          <p:nvPr/>
        </p:nvSpPr>
        <p:spPr>
          <a:xfrm>
            <a:off x="7219050" y="2257575"/>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Streaming</a:t>
            </a:r>
            <a:endParaRPr>
              <a:latin typeface="EB Garamond"/>
              <a:ea typeface="EB Garamond"/>
              <a:cs typeface="EB Garamond"/>
              <a:sym typeface="EB Garamond"/>
            </a:endParaRPr>
          </a:p>
        </p:txBody>
      </p:sp>
      <p:sp>
        <p:nvSpPr>
          <p:cNvPr id="345" name="Google Shape;345;p27"/>
          <p:cNvSpPr txBox="1"/>
          <p:nvPr/>
        </p:nvSpPr>
        <p:spPr>
          <a:xfrm>
            <a:off x="7219050" y="2809750"/>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SQL</a:t>
            </a:r>
            <a:endParaRPr>
              <a:latin typeface="EB Garamond"/>
              <a:ea typeface="EB Garamond"/>
              <a:cs typeface="EB Garamond"/>
              <a:sym typeface="EB Garamond"/>
            </a:endParaRPr>
          </a:p>
        </p:txBody>
      </p:sp>
      <p:sp>
        <p:nvSpPr>
          <p:cNvPr id="346" name="Google Shape;346;p27"/>
          <p:cNvSpPr txBox="1"/>
          <p:nvPr/>
        </p:nvSpPr>
        <p:spPr>
          <a:xfrm>
            <a:off x="7219050" y="3344375"/>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GraphX</a:t>
            </a:r>
            <a:endParaRPr>
              <a:latin typeface="EB Garamond"/>
              <a:ea typeface="EB Garamond"/>
              <a:cs typeface="EB Garamond"/>
              <a:sym typeface="EB Garamond"/>
            </a:endParaRPr>
          </a:p>
        </p:txBody>
      </p:sp>
      <p:sp>
        <p:nvSpPr>
          <p:cNvPr id="347" name="Google Shape;347;p27"/>
          <p:cNvSpPr txBox="1"/>
          <p:nvPr/>
        </p:nvSpPr>
        <p:spPr>
          <a:xfrm>
            <a:off x="2069850" y="149485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[1]</a:t>
            </a:r>
            <a:endParaRPr baseline="30000">
              <a:latin typeface="EB Garamond"/>
              <a:ea typeface="EB Garamond"/>
              <a:cs typeface="EB Garamond"/>
              <a:sym typeface="EB Garamond"/>
            </a:endParaRPr>
          </a:p>
        </p:txBody>
      </p:sp>
      <p:sp>
        <p:nvSpPr>
          <p:cNvPr id="348" name="Google Shape;348;p27"/>
          <p:cNvSpPr txBox="1"/>
          <p:nvPr/>
        </p:nvSpPr>
        <p:spPr>
          <a:xfrm>
            <a:off x="2231150" y="203810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[2]</a:t>
            </a:r>
            <a:endParaRPr baseline="30000">
              <a:latin typeface="EB Garamond"/>
              <a:ea typeface="EB Garamond"/>
              <a:cs typeface="EB Garamond"/>
              <a:sym typeface="EB Garamond"/>
            </a:endParaRPr>
          </a:p>
        </p:txBody>
      </p:sp>
      <p:sp>
        <p:nvSpPr>
          <p:cNvPr id="349" name="Google Shape;349;p27"/>
          <p:cNvSpPr txBox="1"/>
          <p:nvPr/>
        </p:nvSpPr>
        <p:spPr>
          <a:xfrm>
            <a:off x="5423325" y="149485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[3]</a:t>
            </a:r>
            <a:endParaRPr baseline="30000">
              <a:latin typeface="EB Garamond"/>
              <a:ea typeface="EB Garamond"/>
              <a:cs typeface="EB Garamond"/>
              <a:sym typeface="EB Garamond"/>
            </a:endParaRPr>
          </a:p>
        </p:txBody>
      </p:sp>
      <p:sp>
        <p:nvSpPr>
          <p:cNvPr id="350" name="Google Shape;350;p27"/>
          <p:cNvSpPr txBox="1"/>
          <p:nvPr/>
        </p:nvSpPr>
        <p:spPr>
          <a:xfrm>
            <a:off x="8096975" y="1153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[4]</a:t>
            </a:r>
            <a:endParaRPr baseline="30000">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28"/>
          <p:cNvSpPr txBox="1"/>
          <p:nvPr>
            <p:ph type="ctrTitle"/>
          </p:nvPr>
        </p:nvSpPr>
        <p:spPr>
          <a:xfrm>
            <a:off x="390700" y="501475"/>
            <a:ext cx="5623500" cy="66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DOWNSTREAM</a:t>
            </a:r>
            <a:r>
              <a:rPr lang="en"/>
              <a:t> </a:t>
            </a:r>
            <a:endParaRPr/>
          </a:p>
        </p:txBody>
      </p:sp>
      <p:pic>
        <p:nvPicPr>
          <p:cNvPr id="357" name="Google Shape;357;p28"/>
          <p:cNvPicPr preferRelativeResize="0"/>
          <p:nvPr/>
        </p:nvPicPr>
        <p:blipFill>
          <a:blip r:embed="rId3">
            <a:alphaModFix/>
          </a:blip>
          <a:stretch>
            <a:fillRect/>
          </a:stretch>
        </p:blipFill>
        <p:spPr>
          <a:xfrm>
            <a:off x="3936750" y="1815413"/>
            <a:ext cx="1357776" cy="1573875"/>
          </a:xfrm>
          <a:prstGeom prst="rect">
            <a:avLst/>
          </a:prstGeom>
          <a:noFill/>
          <a:ln>
            <a:noFill/>
          </a:ln>
        </p:spPr>
      </p:pic>
      <p:pic>
        <p:nvPicPr>
          <p:cNvPr id="358" name="Google Shape;358;p28"/>
          <p:cNvPicPr preferRelativeResize="0"/>
          <p:nvPr/>
        </p:nvPicPr>
        <p:blipFill>
          <a:blip r:embed="rId4">
            <a:alphaModFix/>
          </a:blip>
          <a:stretch>
            <a:fillRect/>
          </a:stretch>
        </p:blipFill>
        <p:spPr>
          <a:xfrm>
            <a:off x="592863" y="1950775"/>
            <a:ext cx="2009250" cy="1043150"/>
          </a:xfrm>
          <a:prstGeom prst="rect">
            <a:avLst/>
          </a:prstGeom>
          <a:noFill/>
          <a:ln>
            <a:noFill/>
          </a:ln>
        </p:spPr>
      </p:pic>
      <p:sp>
        <p:nvSpPr>
          <p:cNvPr id="359" name="Google Shape;359;p28"/>
          <p:cNvSpPr/>
          <p:nvPr/>
        </p:nvSpPr>
        <p:spPr>
          <a:xfrm>
            <a:off x="2946350" y="2343975"/>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txBox="1"/>
          <p:nvPr/>
        </p:nvSpPr>
        <p:spPr>
          <a:xfrm>
            <a:off x="870575" y="4103350"/>
            <a:ext cx="585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 </a:t>
            </a:r>
            <a:r>
              <a:rPr i="1" lang="en" sz="800">
                <a:solidFill>
                  <a:schemeClr val="dk1"/>
                </a:solidFill>
                <a:latin typeface="EB Garamond"/>
                <a:ea typeface="EB Garamond"/>
                <a:cs typeface="EB Garamond"/>
                <a:sym typeface="EB Garamond"/>
              </a:rPr>
              <a:t>Jupyter</a:t>
            </a:r>
            <a:r>
              <a:rPr lang="en" sz="800">
                <a:solidFill>
                  <a:schemeClr val="dk1"/>
                </a:solidFill>
                <a:latin typeface="EB Garamond"/>
                <a:ea typeface="EB Garamond"/>
                <a:cs typeface="EB Garamond"/>
                <a:sym typeface="EB Garamond"/>
              </a:rPr>
              <a:t>. (n.d.). Retrieved from upload.wikimedia.org: https://upload.wikimedia.org/wikipedia/commons/3/38/Jupyter_logo.svg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latin typeface="EB Garamond"/>
                <a:ea typeface="EB Garamond"/>
                <a:cs typeface="EB Garamond"/>
                <a:sym typeface="EB Garamond"/>
              </a:rPr>
              <a:t>[2]: </a:t>
            </a:r>
            <a:r>
              <a:rPr lang="en" sz="800">
                <a:solidFill>
                  <a:schemeClr val="dk1"/>
                </a:solidFill>
                <a:latin typeface="EB Garamond"/>
                <a:ea typeface="EB Garamond"/>
                <a:cs typeface="EB Garamond"/>
                <a:sym typeface="EB Garamond"/>
              </a:rPr>
              <a:t>Apache Software Foundation. (2013). </a:t>
            </a:r>
            <a:r>
              <a:rPr i="1" lang="en" sz="800">
                <a:solidFill>
                  <a:schemeClr val="dk1"/>
                </a:solidFill>
                <a:latin typeface="EB Garamond"/>
                <a:ea typeface="EB Garamond"/>
                <a:cs typeface="EB Garamond"/>
                <a:sym typeface="EB Garamond"/>
              </a:rPr>
              <a:t>Wikimedia Commons</a:t>
            </a:r>
            <a:r>
              <a:rPr lang="en" sz="800">
                <a:solidFill>
                  <a:schemeClr val="dk1"/>
                </a:solidFill>
                <a:latin typeface="EB Garamond"/>
                <a:ea typeface="EB Garamond"/>
                <a:cs typeface="EB Garamond"/>
                <a:sym typeface="EB Garamond"/>
              </a:rPr>
              <a:t>. Retrieved from commons.wikimedia.org: </a:t>
            </a:r>
            <a:r>
              <a:rPr lang="en" sz="800" u="sng">
                <a:solidFill>
                  <a:schemeClr val="hlink"/>
                </a:solidFill>
                <a:latin typeface="EB Garamond"/>
                <a:ea typeface="EB Garamond"/>
                <a:cs typeface="EB Garamond"/>
                <a:sym typeface="EB Garamond"/>
                <a:hlinkClick r:id="rId5"/>
              </a:rPr>
              <a:t>https://commons.wikimedia.org/wiki/File:Apache_Spark_logo.svg</a:t>
            </a:r>
            <a:endParaRPr sz="800">
              <a:latin typeface="EB Garamond"/>
              <a:ea typeface="EB Garamond"/>
              <a:cs typeface="EB Garamond"/>
              <a:sym typeface="EB Garamond"/>
            </a:endParaRPr>
          </a:p>
          <a:p>
            <a:pPr indent="0" lvl="0" marL="0" rtl="0" algn="l">
              <a:spcBef>
                <a:spcPts val="0"/>
              </a:spcBef>
              <a:spcAft>
                <a:spcPts val="0"/>
              </a:spcAft>
              <a:buNone/>
            </a:pPr>
            <a:r>
              <a:rPr lang="en" sz="800">
                <a:latin typeface="EB Garamond"/>
                <a:ea typeface="EB Garamond"/>
                <a:cs typeface="EB Garamond"/>
                <a:sym typeface="EB Garamond"/>
              </a:rPr>
              <a:t>[3]: </a:t>
            </a:r>
            <a:r>
              <a:rPr i="1" lang="en" sz="800">
                <a:solidFill>
                  <a:schemeClr val="dk1"/>
                </a:solidFill>
                <a:latin typeface="EB Garamond"/>
                <a:ea typeface="EB Garamond"/>
                <a:cs typeface="EB Garamond"/>
                <a:sym typeface="EB Garamond"/>
              </a:rPr>
              <a:t>Anaconda</a:t>
            </a:r>
            <a:r>
              <a:rPr lang="en" sz="800">
                <a:solidFill>
                  <a:schemeClr val="dk1"/>
                </a:solidFill>
                <a:latin typeface="EB Garamond"/>
                <a:ea typeface="EB Garamond"/>
                <a:cs typeface="EB Garamond"/>
                <a:sym typeface="EB Garamond"/>
              </a:rPr>
              <a:t>. (n.d.). Retrieved from upload.wikimedia.org: https://upload.wikimedia.org/wikipedia/en/c/cd/Anaconda_Logo.png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p:txBody>
      </p:sp>
      <p:sp>
        <p:nvSpPr>
          <p:cNvPr id="361" name="Google Shape;361;p28"/>
          <p:cNvSpPr txBox="1"/>
          <p:nvPr/>
        </p:nvSpPr>
        <p:spPr>
          <a:xfrm>
            <a:off x="8050425" y="167037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[3]</a:t>
            </a:r>
            <a:endParaRPr baseline="30000">
              <a:latin typeface="EB Garamond"/>
              <a:ea typeface="EB Garamond"/>
              <a:cs typeface="EB Garamond"/>
              <a:sym typeface="EB Garamond"/>
            </a:endParaRPr>
          </a:p>
        </p:txBody>
      </p:sp>
      <p:sp>
        <p:nvSpPr>
          <p:cNvPr id="362" name="Google Shape;362;p28"/>
          <p:cNvSpPr txBox="1"/>
          <p:nvPr/>
        </p:nvSpPr>
        <p:spPr>
          <a:xfrm>
            <a:off x="2594100" y="1754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[2]</a:t>
            </a:r>
            <a:endParaRPr baseline="30000">
              <a:latin typeface="EB Garamond"/>
              <a:ea typeface="EB Garamond"/>
              <a:cs typeface="EB Garamond"/>
              <a:sym typeface="EB Garamond"/>
            </a:endParaRPr>
          </a:p>
        </p:txBody>
      </p:sp>
      <p:pic>
        <p:nvPicPr>
          <p:cNvPr id="363" name="Google Shape;363;p28"/>
          <p:cNvPicPr preferRelativeResize="0"/>
          <p:nvPr/>
        </p:nvPicPr>
        <p:blipFill>
          <a:blip r:embed="rId6">
            <a:alphaModFix/>
          </a:blip>
          <a:stretch>
            <a:fillRect/>
          </a:stretch>
        </p:blipFill>
        <p:spPr>
          <a:xfrm>
            <a:off x="6219575" y="1869712"/>
            <a:ext cx="2690275" cy="1342125"/>
          </a:xfrm>
          <a:prstGeom prst="rect">
            <a:avLst/>
          </a:prstGeom>
          <a:noFill/>
          <a:ln>
            <a:noFill/>
          </a:ln>
        </p:spPr>
      </p:pic>
      <p:sp>
        <p:nvSpPr>
          <p:cNvPr id="364" name="Google Shape;364;p28"/>
          <p:cNvSpPr/>
          <p:nvPr/>
        </p:nvSpPr>
        <p:spPr>
          <a:xfrm>
            <a:off x="5583225" y="22755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txBox="1"/>
          <p:nvPr/>
        </p:nvSpPr>
        <p:spPr>
          <a:xfrm>
            <a:off x="5322250" y="1754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[1]</a:t>
            </a:r>
            <a:endParaRPr baseline="300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APACHE SPARK PRINCIPLES &amp; PRINCIPALS</a:t>
            </a:r>
            <a:endParaRPr/>
          </a:p>
        </p:txBody>
      </p:sp>
      <p:sp>
        <p:nvSpPr>
          <p:cNvPr id="371" name="Google Shape;37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29"/>
          <p:cNvSpPr txBox="1"/>
          <p:nvPr/>
        </p:nvSpPr>
        <p:spPr>
          <a:xfrm flipH="1">
            <a:off x="790975" y="1162775"/>
            <a:ext cx="7956000" cy="307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Design Principles:</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In need of an powerful engine that can process data in </a:t>
            </a:r>
            <a:r>
              <a:rPr b="1" lang="en" sz="1100">
                <a:solidFill>
                  <a:schemeClr val="dk1"/>
                </a:solidFill>
                <a:latin typeface="EB Garamond"/>
                <a:ea typeface="EB Garamond"/>
                <a:cs typeface="EB Garamond"/>
                <a:sym typeface="EB Garamond"/>
              </a:rPr>
              <a:t>real-time</a:t>
            </a:r>
            <a:r>
              <a:rPr lang="en" sz="1100">
                <a:solidFill>
                  <a:schemeClr val="dk1"/>
                </a:solidFill>
                <a:latin typeface="EB Garamond"/>
                <a:ea typeface="EB Garamond"/>
                <a:cs typeface="EB Garamond"/>
                <a:sym typeface="EB Garamond"/>
              </a:rPr>
              <a:t> as well as batch mode </a:t>
            </a:r>
            <a:r>
              <a:rPr baseline="30000" lang="en" sz="1100">
                <a:solidFill>
                  <a:schemeClr val="dk1"/>
                </a:solidFill>
                <a:latin typeface="EB Garamond"/>
                <a:ea typeface="EB Garamond"/>
                <a:cs typeface="EB Garamond"/>
                <a:sym typeface="EB Garamond"/>
              </a:rPr>
              <a:t>[1]</a:t>
            </a:r>
            <a:endParaRPr baseline="30000"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A new framework optimized for </a:t>
            </a:r>
            <a:r>
              <a:rPr b="1" lang="en" sz="1100">
                <a:solidFill>
                  <a:schemeClr val="dk1"/>
                </a:solidFill>
                <a:latin typeface="EB Garamond"/>
                <a:ea typeface="EB Garamond"/>
                <a:cs typeface="EB Garamond"/>
                <a:sym typeface="EB Garamond"/>
              </a:rPr>
              <a:t>fast</a:t>
            </a:r>
            <a:r>
              <a:rPr lang="en" sz="1100">
                <a:solidFill>
                  <a:schemeClr val="dk1"/>
                </a:solidFill>
                <a:latin typeface="EB Garamond"/>
                <a:ea typeface="EB Garamond"/>
                <a:cs typeface="EB Garamond"/>
                <a:sym typeface="EB Garamond"/>
              </a:rPr>
              <a:t> iterative processing like </a:t>
            </a:r>
            <a:r>
              <a:rPr b="1" lang="en" sz="1100">
                <a:solidFill>
                  <a:schemeClr val="dk1"/>
                </a:solidFill>
                <a:latin typeface="EB Garamond"/>
                <a:ea typeface="EB Garamond"/>
                <a:cs typeface="EB Garamond"/>
                <a:sym typeface="EB Garamond"/>
              </a:rPr>
              <a:t>machine learning</a:t>
            </a:r>
            <a:r>
              <a:rPr lang="en" sz="1100">
                <a:solidFill>
                  <a:schemeClr val="dk1"/>
                </a:solidFill>
                <a:latin typeface="EB Garamond"/>
                <a:ea typeface="EB Garamond"/>
                <a:cs typeface="EB Garamond"/>
                <a:sym typeface="EB Garamond"/>
              </a:rPr>
              <a:t>, and interactive data analysis </a:t>
            </a:r>
            <a:r>
              <a:rPr baseline="30000" lang="en" sz="1100">
                <a:solidFill>
                  <a:schemeClr val="dk1"/>
                </a:solidFill>
                <a:latin typeface="EB Garamond"/>
                <a:ea typeface="EB Garamond"/>
                <a:cs typeface="EB Garamond"/>
                <a:sym typeface="EB Garamond"/>
              </a:rPr>
              <a:t>[2]</a:t>
            </a:r>
            <a:endParaRPr baseline="30000" sz="1100">
              <a:solidFill>
                <a:schemeClr val="dk1"/>
              </a:solidFill>
              <a:latin typeface="EB Garamond"/>
              <a:ea typeface="EB Garamond"/>
              <a:cs typeface="EB Garamond"/>
              <a:sym typeface="EB Garamond"/>
            </a:endParaRPr>
          </a:p>
          <a:p>
            <a:pPr indent="0" lvl="0" marL="0" marR="0" rtl="0" algn="l">
              <a:lnSpc>
                <a:spcPct val="115000"/>
              </a:lnSpc>
              <a:spcBef>
                <a:spcPts val="1200"/>
              </a:spcBef>
              <a:spcAft>
                <a:spcPts val="0"/>
              </a:spcAft>
              <a:buNone/>
            </a:pPr>
            <a:r>
              <a:rPr b="1" lang="en" sz="1100" u="sng">
                <a:solidFill>
                  <a:schemeClr val="dk1"/>
                </a:solidFill>
                <a:latin typeface="EB Garamond"/>
                <a:ea typeface="EB Garamond"/>
                <a:cs typeface="EB Garamond"/>
                <a:sym typeface="EB Garamond"/>
              </a:rPr>
              <a:t>Principals:</a:t>
            </a:r>
            <a:endParaRPr b="1" sz="1100" u="sng">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Committers: Dilip Biswal (Adobe), Jason Dai (Intel), Ankur Dave (UC Berkeley), etc.</a:t>
            </a:r>
            <a:r>
              <a:rPr baseline="30000" lang="en" sz="1100">
                <a:solidFill>
                  <a:schemeClr val="dk1"/>
                </a:solidFill>
                <a:latin typeface="EB Garamond"/>
                <a:ea typeface="EB Garamond"/>
                <a:cs typeface="EB Garamond"/>
                <a:sym typeface="EB Garamond"/>
              </a:rPr>
              <a:t>[3]</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Maintainers: Apache Software Foundation </a:t>
            </a:r>
            <a:r>
              <a:rPr baseline="30000" lang="en" sz="1100">
                <a:solidFill>
                  <a:schemeClr val="dk1"/>
                </a:solidFill>
                <a:latin typeface="EB Garamond"/>
                <a:ea typeface="EB Garamond"/>
                <a:cs typeface="EB Garamond"/>
                <a:sym typeface="EB Garamond"/>
              </a:rPr>
              <a:t>[4]</a:t>
            </a:r>
            <a:endParaRPr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Sponsors: </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Sameer Agarwal (Facebook), Michael Armbrust (Databricks)</a:t>
            </a:r>
            <a:r>
              <a:rPr baseline="30000" lang="en" sz="1100">
                <a:solidFill>
                  <a:schemeClr val="dk1"/>
                </a:solidFill>
                <a:latin typeface="EB Garamond"/>
                <a:ea typeface="EB Garamond"/>
                <a:cs typeface="EB Garamond"/>
                <a:sym typeface="EB Garamond"/>
              </a:rPr>
              <a:t>[3]</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Contributors:</a:t>
            </a:r>
            <a:endParaRPr sz="1100">
              <a:solidFill>
                <a:schemeClr val="dk1"/>
              </a:solidFill>
              <a:latin typeface="EB Garamond"/>
              <a:ea typeface="EB Garamond"/>
              <a:cs typeface="EB Garamond"/>
              <a:sym typeface="EB Garamond"/>
            </a:endParaRPr>
          </a:p>
          <a:p>
            <a:pPr indent="-298450" lvl="1" marL="9144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Shane Huang (Intel), Yinan Li (Google) </a:t>
            </a:r>
            <a:r>
              <a:rPr baseline="30000" lang="en" sz="1100">
                <a:solidFill>
                  <a:schemeClr val="dk1"/>
                </a:solidFill>
                <a:latin typeface="EB Garamond"/>
                <a:ea typeface="EB Garamond"/>
                <a:cs typeface="EB Garamond"/>
                <a:sym typeface="EB Garamond"/>
              </a:rPr>
              <a:t>[3]</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End Users </a:t>
            </a:r>
            <a:r>
              <a:rPr baseline="30000" lang="en" sz="1100">
                <a:solidFill>
                  <a:schemeClr val="dk1"/>
                </a:solidFill>
                <a:latin typeface="EB Garamond"/>
                <a:ea typeface="EB Garamond"/>
                <a:cs typeface="EB Garamond"/>
                <a:sym typeface="EB Garamond"/>
              </a:rPr>
              <a:t>[6]</a:t>
            </a:r>
            <a:r>
              <a:rPr lang="en" sz="1100">
                <a:solidFill>
                  <a:schemeClr val="dk1"/>
                </a:solidFill>
                <a:latin typeface="EB Garamond"/>
                <a:ea typeface="EB Garamond"/>
                <a:cs typeface="EB Garamond"/>
                <a:sym typeface="EB Garamond"/>
              </a:rPr>
              <a:t>: </a:t>
            </a:r>
            <a:endParaRPr sz="1100">
              <a:solidFill>
                <a:schemeClr val="dk1"/>
              </a:solidFill>
              <a:latin typeface="EB Garamond"/>
              <a:ea typeface="EB Garamond"/>
              <a:cs typeface="EB Garamond"/>
              <a:sym typeface="EB Garamond"/>
            </a:endParaRPr>
          </a:p>
          <a:p>
            <a:pPr indent="-298450" lvl="1" marL="9144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Yelp</a:t>
            </a:r>
            <a:r>
              <a:rPr lang="en" sz="1100">
                <a:solidFill>
                  <a:schemeClr val="dk1"/>
                </a:solidFill>
                <a:latin typeface="EB Garamond"/>
                <a:ea typeface="EB Garamond"/>
                <a:cs typeface="EB Garamond"/>
                <a:sym typeface="EB Garamond"/>
              </a:rPr>
              <a:t>: Yelp’s advertising targeting team makes prediction models to determine the likelihood of a user interacting with an advertisement.</a:t>
            </a:r>
            <a:endParaRPr sz="1100">
              <a:solidFill>
                <a:schemeClr val="dk1"/>
              </a:solidFill>
              <a:latin typeface="EB Garamond"/>
              <a:ea typeface="EB Garamond"/>
              <a:cs typeface="EB Garamond"/>
              <a:sym typeface="EB Garamond"/>
            </a:endParaRPr>
          </a:p>
          <a:p>
            <a:pPr indent="-298450" lvl="1" marL="9144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Zillow: Zillow uses machine-learning algorithms from Spark to process large data sets in near real time to calculate Zestimates.</a:t>
            </a:r>
            <a:endParaRPr sz="1100">
              <a:solidFill>
                <a:schemeClr val="dk1"/>
              </a:solidFill>
              <a:latin typeface="EB Garamond"/>
              <a:ea typeface="EB Garamond"/>
              <a:cs typeface="EB Garamond"/>
              <a:sym typeface="EB Garamond"/>
            </a:endParaRPr>
          </a:p>
          <a:p>
            <a:pPr indent="0" lvl="0" marL="0" marR="0" rtl="0" algn="l">
              <a:lnSpc>
                <a:spcPct val="115000"/>
              </a:lnSpc>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0" marR="0" rtl="0" algn="l">
              <a:lnSpc>
                <a:spcPct val="115000"/>
              </a:lnSpc>
              <a:spcBef>
                <a:spcPts val="0"/>
              </a:spcBef>
              <a:spcAft>
                <a:spcPts val="0"/>
              </a:spcAft>
              <a:buNone/>
            </a:pPr>
            <a:r>
              <a:t/>
            </a:r>
            <a:endParaRPr sz="1100">
              <a:solidFill>
                <a:schemeClr val="dk1"/>
              </a:solidFill>
              <a:latin typeface="EB Garamond"/>
              <a:ea typeface="EB Garamond"/>
              <a:cs typeface="EB Garamond"/>
              <a:sym typeface="EB Garamond"/>
            </a:endParaRPr>
          </a:p>
        </p:txBody>
      </p:sp>
      <p:sp>
        <p:nvSpPr>
          <p:cNvPr id="373" name="Google Shape;373;p29"/>
          <p:cNvSpPr txBox="1"/>
          <p:nvPr/>
        </p:nvSpPr>
        <p:spPr>
          <a:xfrm>
            <a:off x="304950" y="4181150"/>
            <a:ext cx="8694600" cy="115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700">
                <a:solidFill>
                  <a:schemeClr val="dk1"/>
                </a:solidFill>
                <a:latin typeface="EB Garamond"/>
                <a:ea typeface="EB Garamond"/>
                <a:cs typeface="EB Garamond"/>
                <a:sym typeface="EB Garamond"/>
              </a:rPr>
              <a:t>[1] TechVidvan. (n.d.). </a:t>
            </a:r>
            <a:r>
              <a:rPr i="1" lang="en" sz="700">
                <a:solidFill>
                  <a:schemeClr val="dk1"/>
                </a:solidFill>
                <a:latin typeface="EB Garamond"/>
                <a:ea typeface="EB Garamond"/>
                <a:cs typeface="EB Garamond"/>
                <a:sym typeface="EB Garamond"/>
              </a:rPr>
              <a:t>Apache Spark Design Principles- Why Spark Matters</a:t>
            </a:r>
            <a:r>
              <a:rPr lang="en" sz="700">
                <a:solidFill>
                  <a:schemeClr val="dk1"/>
                </a:solidFill>
                <a:latin typeface="EB Garamond"/>
                <a:ea typeface="EB Garamond"/>
                <a:cs typeface="EB Garamond"/>
                <a:sym typeface="EB Garamond"/>
              </a:rPr>
              <a:t>. Retrieved from techvidvan.com: https://techvidvan.com/tutorials/spark-design-principles/#:~:text=Hence%2C%20the%20major%20one%20of,need%20of%20a%20unified%20engine.&amp;text=Apache%20Spark%20leverages%20the%20advantage,learning%20and%20graph%20processing%20easily</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700">
                <a:solidFill>
                  <a:schemeClr val="dk1"/>
                </a:solidFill>
                <a:latin typeface="EB Garamond"/>
                <a:ea typeface="EB Garamond"/>
                <a:cs typeface="EB Garamond"/>
                <a:sym typeface="EB Garamond"/>
              </a:rPr>
              <a:t>[2].aws. (n.d.). </a:t>
            </a:r>
            <a:r>
              <a:rPr i="1" lang="en" sz="700">
                <a:solidFill>
                  <a:schemeClr val="dk1"/>
                </a:solidFill>
                <a:latin typeface="EB Garamond"/>
                <a:ea typeface="EB Garamond"/>
                <a:cs typeface="EB Garamond"/>
                <a:sym typeface="EB Garamond"/>
              </a:rPr>
              <a:t>Introduction to Apache Spark</a:t>
            </a:r>
            <a:r>
              <a:rPr lang="en" sz="700">
                <a:solidFill>
                  <a:schemeClr val="dk1"/>
                </a:solidFill>
                <a:latin typeface="EB Garamond"/>
                <a:ea typeface="EB Garamond"/>
                <a:cs typeface="EB Garamond"/>
                <a:sym typeface="EB Garamond"/>
              </a:rPr>
              <a:t>. Retrieved from aws.amazon.com: https://aws.amazon.com/big-data/what-is-spark/#:~:text=The%20goal%20of%20Spark%20was,fault%20tolerance%20of%20Hadoop%20MapReduce</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700">
                <a:solidFill>
                  <a:schemeClr val="dk1"/>
                </a:solidFill>
                <a:latin typeface="EB Garamond"/>
                <a:ea typeface="EB Garamond"/>
                <a:cs typeface="EB Garamond"/>
                <a:sym typeface="EB Garamond"/>
              </a:rPr>
              <a:t>[3] Apache Spark. (2018). Current </a:t>
            </a:r>
            <a:r>
              <a:rPr i="1" lang="en" sz="700">
                <a:solidFill>
                  <a:schemeClr val="dk1"/>
                </a:solidFill>
                <a:latin typeface="EB Garamond"/>
                <a:ea typeface="EB Garamond"/>
                <a:cs typeface="EB Garamond"/>
                <a:sym typeface="EB Garamond"/>
              </a:rPr>
              <a:t>Committers</a:t>
            </a:r>
            <a:r>
              <a:rPr lang="en" sz="700">
                <a:solidFill>
                  <a:schemeClr val="dk1"/>
                </a:solidFill>
                <a:latin typeface="EB Garamond"/>
                <a:ea typeface="EB Garamond"/>
                <a:cs typeface="EB Garamond"/>
                <a:sym typeface="EB Garamond"/>
              </a:rPr>
              <a:t>. Retrieved from spark.apache.org: https://spark.apache.org/committers.html</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700">
                <a:solidFill>
                  <a:schemeClr val="dk1"/>
                </a:solidFill>
                <a:latin typeface="EB Garamond"/>
                <a:ea typeface="EB Garamond"/>
                <a:cs typeface="EB Garamond"/>
                <a:sym typeface="EB Garamond"/>
              </a:rPr>
              <a:t>[4] The Apache Software Foundation. (2022). </a:t>
            </a:r>
            <a:r>
              <a:rPr i="1" lang="en" sz="700">
                <a:solidFill>
                  <a:schemeClr val="dk1"/>
                </a:solidFill>
                <a:latin typeface="EB Garamond"/>
                <a:ea typeface="EB Garamond"/>
                <a:cs typeface="EB Garamond"/>
                <a:sym typeface="EB Garamond"/>
              </a:rPr>
              <a:t>COMMUNITY-LED DEVELOPMENT "THE APACHE WAY"</a:t>
            </a:r>
            <a:r>
              <a:rPr lang="en" sz="700">
                <a:solidFill>
                  <a:schemeClr val="dk1"/>
                </a:solidFill>
                <a:latin typeface="EB Garamond"/>
                <a:ea typeface="EB Garamond"/>
                <a:cs typeface="EB Garamond"/>
                <a:sym typeface="EB Garamond"/>
              </a:rPr>
              <a:t>. Retrieved from APACHECON: https://www.apache.org/</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700">
                <a:solidFill>
                  <a:schemeClr val="dk1"/>
                </a:solidFill>
                <a:latin typeface="EB Garamond"/>
                <a:ea typeface="EB Garamond"/>
                <a:cs typeface="EB Garamond"/>
                <a:sym typeface="EB Garamond"/>
              </a:rPr>
              <a:t>[5] </a:t>
            </a:r>
            <a:r>
              <a:rPr i="1" lang="en" sz="700">
                <a:solidFill>
                  <a:schemeClr val="dk1"/>
                </a:solidFill>
                <a:latin typeface="EB Garamond"/>
                <a:ea typeface="EB Garamond"/>
                <a:cs typeface="EB Garamond"/>
                <a:sym typeface="EB Garamond"/>
              </a:rPr>
              <a:t>Introduction to Apache Spark</a:t>
            </a:r>
            <a:r>
              <a:rPr lang="en" sz="700">
                <a:solidFill>
                  <a:schemeClr val="dk1"/>
                </a:solidFill>
                <a:latin typeface="EB Garamond"/>
                <a:ea typeface="EB Garamond"/>
                <a:cs typeface="EB Garamond"/>
                <a:sym typeface="EB Garamond"/>
              </a:rPr>
              <a:t>. (2022). Retrieved from aws.amazon.com: https://aws.amazon.com/big-data/what-is-spark/</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700">
              <a:solidFill>
                <a:schemeClr val="dk1"/>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0"/>
          <p:cNvSpPr txBox="1"/>
          <p:nvPr>
            <p:ph idx="1" type="subTitle"/>
          </p:nvPr>
        </p:nvSpPr>
        <p:spPr>
          <a:xfrm>
            <a:off x="1998750" y="842875"/>
            <a:ext cx="5146500" cy="67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Business Requirements</a:t>
            </a:r>
            <a:endParaRPr b="1" sz="3000">
              <a:solidFill>
                <a:schemeClr val="dk1"/>
              </a:solidFill>
              <a:latin typeface="Montserrat"/>
              <a:ea typeface="Montserrat"/>
              <a:cs typeface="Montserrat"/>
              <a:sym typeface="Montserrat"/>
            </a:endParaRPr>
          </a:p>
        </p:txBody>
      </p:sp>
      <p:sp>
        <p:nvSpPr>
          <p:cNvPr id="379" name="Google Shape;37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30"/>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381" name="Google Shape;381;p30"/>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Montserrat"/>
                <a:ea typeface="Montserrat"/>
                <a:cs typeface="Montserrat"/>
                <a:sym typeface="Montserrat"/>
              </a:rPr>
              <a:t>BUSINESS OBJECTIVES &amp; PROJECT REQUIREMENTS</a:t>
            </a:r>
            <a:endParaRPr b="1" sz="1100">
              <a:solidFill>
                <a:schemeClr val="lt1"/>
              </a:solidFill>
              <a:latin typeface="Montserrat"/>
              <a:ea typeface="Montserrat"/>
              <a:cs typeface="Montserrat"/>
              <a:sym typeface="Montserrat"/>
            </a:endParaRPr>
          </a:p>
        </p:txBody>
      </p:sp>
      <p:sp>
        <p:nvSpPr>
          <p:cNvPr id="393" name="Google Shape;393;p31"/>
          <p:cNvSpPr txBox="1"/>
          <p:nvPr/>
        </p:nvSpPr>
        <p:spPr>
          <a:xfrm flipH="1">
            <a:off x="790975" y="1034100"/>
            <a:ext cx="6363300" cy="39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Business Objectives:</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Identify and deliver more targeted marketing campaigns.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Increase productivity of data analysts/data engineers.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Customer segmentation will help provide business insights to get more leads which will translate into sales.</a:t>
            </a:r>
            <a:endParaRPr sz="11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rPr lang="en" sz="1100">
                <a:solidFill>
                  <a:schemeClr val="dk1"/>
                </a:solidFill>
                <a:latin typeface="EB Garamond"/>
                <a:ea typeface="EB Garamond"/>
                <a:cs typeface="EB Garamond"/>
                <a:sym typeface="EB Garamond"/>
              </a:rPr>
              <a:t> </a:t>
            </a:r>
            <a:r>
              <a:rPr b="1" lang="en" sz="1100" u="sng">
                <a:solidFill>
                  <a:schemeClr val="dk1"/>
                </a:solidFill>
                <a:latin typeface="EB Garamond"/>
                <a:ea typeface="EB Garamond"/>
                <a:cs typeface="EB Garamond"/>
                <a:sym typeface="EB Garamond"/>
              </a:rPr>
              <a:t>Project Requirements:</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Access:</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architects should be able to provide libraries of limited data access to data analysts.</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analysts should have access to the data they need for performing customer segmentation.</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Customer Segmentation:</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analysts should understand machine learning algorithms and Spark.</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Spark Performance:</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Spark should be launchable and compatible with Hadoop 2.0(YARN) 24/7 and all 365 days.</a:t>
            </a:r>
            <a:endParaRPr sz="1100">
              <a:solidFill>
                <a:schemeClr val="dk1"/>
              </a:solidFill>
              <a:latin typeface="EB Garamond"/>
              <a:ea typeface="EB Garamond"/>
              <a:cs typeface="EB Garamond"/>
              <a:sym typeface="EB Garamond"/>
            </a:endParaRPr>
          </a:p>
          <a:p>
            <a:pPr indent="-298450" lvl="1" marL="9144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Spark should process data faster than Hadoop.</a:t>
            </a:r>
            <a:endParaRPr sz="1100">
              <a:solidFill>
                <a:schemeClr val="dk1"/>
              </a:solidFill>
              <a:latin typeface="EB Garamond"/>
              <a:ea typeface="EB Garamond"/>
              <a:cs typeface="EB Garamond"/>
              <a:sym typeface="EB Garamond"/>
            </a:endParaRPr>
          </a:p>
          <a:p>
            <a:pPr indent="0" lvl="0" marL="0" rtl="0" algn="l">
              <a:lnSpc>
                <a:spcPct val="100000"/>
              </a:lnSpc>
              <a:spcBef>
                <a:spcPts val="1200"/>
              </a:spcBef>
              <a:spcAft>
                <a:spcPts val="0"/>
              </a:spcAft>
              <a:buNone/>
            </a:pPr>
            <a:r>
              <a:rPr lang="en" sz="1100">
                <a:solidFill>
                  <a:schemeClr val="dk1"/>
                </a:solidFill>
                <a:latin typeface="EB Garamond"/>
                <a:ea typeface="EB Garamond"/>
                <a:cs typeface="EB Garamond"/>
                <a:sym typeface="EB Garamond"/>
              </a:rPr>
              <a:t> </a:t>
            </a:r>
            <a:r>
              <a:rPr b="1" lang="en" sz="1100" u="sng">
                <a:solidFill>
                  <a:schemeClr val="dk1"/>
                </a:solidFill>
                <a:latin typeface="EB Garamond"/>
                <a:ea typeface="EB Garamond"/>
                <a:cs typeface="EB Garamond"/>
                <a:sym typeface="EB Garamond"/>
              </a:rPr>
              <a:t>Cultural/Political  Requirements:</a:t>
            </a:r>
            <a:endParaRPr sz="1100">
              <a:solidFill>
                <a:schemeClr val="dk1"/>
              </a:solidFill>
              <a:latin typeface="EB Garamond"/>
              <a:ea typeface="EB Garamond"/>
              <a:cs typeface="EB Garamond"/>
              <a:sym typeface="EB Garamond"/>
            </a:endParaRPr>
          </a:p>
          <a:p>
            <a:pPr indent="-298450" lvl="0" marL="457200" rtl="0" algn="l">
              <a:lnSpc>
                <a:spcPct val="100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The business should abide by all government rules and regulations.</a:t>
            </a:r>
            <a:endParaRPr sz="1100">
              <a:solidFill>
                <a:schemeClr val="dk1"/>
              </a:solidFill>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Customer segmentation results will be kept confidential within the company and will not be traded.</a:t>
            </a:r>
            <a:endParaRPr sz="1100">
              <a:solidFill>
                <a:schemeClr val="dk1"/>
              </a:solidFill>
              <a:latin typeface="EB Garamond"/>
              <a:ea typeface="EB Garamond"/>
              <a:cs typeface="EB Garamond"/>
              <a:sym typeface="EB Garamond"/>
            </a:endParaRPr>
          </a:p>
        </p:txBody>
      </p:sp>
      <p:grpSp>
        <p:nvGrpSpPr>
          <p:cNvPr id="394" name="Google Shape;394;p31"/>
          <p:cNvGrpSpPr/>
          <p:nvPr/>
        </p:nvGrpSpPr>
        <p:grpSpPr>
          <a:xfrm>
            <a:off x="7483797" y="3301954"/>
            <a:ext cx="927302" cy="2083860"/>
            <a:chOff x="2449930" y="2556776"/>
            <a:chExt cx="1339065" cy="3009185"/>
          </a:xfrm>
        </p:grpSpPr>
        <p:sp>
          <p:nvSpPr>
            <p:cNvPr id="395" name="Google Shape;395;p31"/>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1"/>
          <p:cNvGrpSpPr/>
          <p:nvPr/>
        </p:nvGrpSpPr>
        <p:grpSpPr>
          <a:xfrm>
            <a:off x="7969998" y="3597557"/>
            <a:ext cx="1282408" cy="1701863"/>
            <a:chOff x="1231043" y="3326737"/>
            <a:chExt cx="1851853" cy="2457564"/>
          </a:xfrm>
        </p:grpSpPr>
        <p:sp>
          <p:nvSpPr>
            <p:cNvPr id="398" name="Google Shape;398;p31"/>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txBox="1"/>
          <p:nvPr>
            <p:ph type="ctrTitle"/>
          </p:nvPr>
        </p:nvSpPr>
        <p:spPr>
          <a:xfrm>
            <a:off x="2638350" y="372299"/>
            <a:ext cx="3867300" cy="66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PERSONAS</a:t>
            </a:r>
            <a:endParaRPr/>
          </a:p>
        </p:txBody>
      </p:sp>
      <p:pic>
        <p:nvPicPr>
          <p:cNvPr id="406" name="Google Shape;406;p32"/>
          <p:cNvPicPr preferRelativeResize="0"/>
          <p:nvPr/>
        </p:nvPicPr>
        <p:blipFill>
          <a:blip r:embed="rId3">
            <a:alphaModFix/>
          </a:blip>
          <a:stretch>
            <a:fillRect/>
          </a:stretch>
        </p:blipFill>
        <p:spPr>
          <a:xfrm>
            <a:off x="912225" y="1593725"/>
            <a:ext cx="885051" cy="1807399"/>
          </a:xfrm>
          <a:prstGeom prst="rect">
            <a:avLst/>
          </a:prstGeom>
          <a:noFill/>
          <a:ln>
            <a:noFill/>
          </a:ln>
        </p:spPr>
      </p:pic>
      <p:pic>
        <p:nvPicPr>
          <p:cNvPr id="407" name="Google Shape;407;p32"/>
          <p:cNvPicPr preferRelativeResize="0"/>
          <p:nvPr/>
        </p:nvPicPr>
        <p:blipFill>
          <a:blip r:embed="rId4">
            <a:alphaModFix/>
          </a:blip>
          <a:stretch>
            <a:fillRect/>
          </a:stretch>
        </p:blipFill>
        <p:spPr>
          <a:xfrm>
            <a:off x="2634400" y="1510163"/>
            <a:ext cx="659200" cy="1974525"/>
          </a:xfrm>
          <a:prstGeom prst="rect">
            <a:avLst/>
          </a:prstGeom>
          <a:noFill/>
          <a:ln>
            <a:noFill/>
          </a:ln>
        </p:spPr>
      </p:pic>
      <p:pic>
        <p:nvPicPr>
          <p:cNvPr id="408" name="Google Shape;408;p32"/>
          <p:cNvPicPr preferRelativeResize="0"/>
          <p:nvPr/>
        </p:nvPicPr>
        <p:blipFill>
          <a:blip r:embed="rId5">
            <a:alphaModFix/>
          </a:blip>
          <a:stretch>
            <a:fillRect/>
          </a:stretch>
        </p:blipFill>
        <p:spPr>
          <a:xfrm>
            <a:off x="3925075" y="1529050"/>
            <a:ext cx="713550" cy="1936749"/>
          </a:xfrm>
          <a:prstGeom prst="rect">
            <a:avLst/>
          </a:prstGeom>
          <a:noFill/>
          <a:ln>
            <a:noFill/>
          </a:ln>
        </p:spPr>
      </p:pic>
      <p:pic>
        <p:nvPicPr>
          <p:cNvPr id="409" name="Google Shape;409;p32"/>
          <p:cNvPicPr preferRelativeResize="0"/>
          <p:nvPr/>
        </p:nvPicPr>
        <p:blipFill>
          <a:blip r:embed="rId6">
            <a:alphaModFix/>
          </a:blip>
          <a:stretch>
            <a:fillRect/>
          </a:stretch>
        </p:blipFill>
        <p:spPr>
          <a:xfrm>
            <a:off x="5574900" y="1477575"/>
            <a:ext cx="757425" cy="2039702"/>
          </a:xfrm>
          <a:prstGeom prst="rect">
            <a:avLst/>
          </a:prstGeom>
          <a:noFill/>
          <a:ln>
            <a:noFill/>
          </a:ln>
        </p:spPr>
      </p:pic>
      <p:pic>
        <p:nvPicPr>
          <p:cNvPr id="410" name="Google Shape;410;p32"/>
          <p:cNvPicPr preferRelativeResize="0"/>
          <p:nvPr/>
        </p:nvPicPr>
        <p:blipFill>
          <a:blip r:embed="rId7">
            <a:alphaModFix/>
          </a:blip>
          <a:stretch>
            <a:fillRect/>
          </a:stretch>
        </p:blipFill>
        <p:spPr>
          <a:xfrm>
            <a:off x="7255450" y="1448075"/>
            <a:ext cx="927325" cy="2098699"/>
          </a:xfrm>
          <a:prstGeom prst="rect">
            <a:avLst/>
          </a:prstGeom>
          <a:noFill/>
          <a:ln>
            <a:noFill/>
          </a:ln>
        </p:spPr>
      </p:pic>
      <p:sp>
        <p:nvSpPr>
          <p:cNvPr id="411" name="Google Shape;411;p32"/>
          <p:cNvSpPr txBox="1"/>
          <p:nvPr/>
        </p:nvSpPr>
        <p:spPr>
          <a:xfrm>
            <a:off x="697450" y="3484675"/>
            <a:ext cx="131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Data Architect</a:t>
            </a:r>
            <a:endParaRPr b="1">
              <a:latin typeface="EB Garamond"/>
              <a:ea typeface="EB Garamond"/>
              <a:cs typeface="EB Garamond"/>
              <a:sym typeface="EB Garamond"/>
            </a:endParaRPr>
          </a:p>
        </p:txBody>
      </p:sp>
      <p:sp>
        <p:nvSpPr>
          <p:cNvPr id="412" name="Google Shape;412;p32"/>
          <p:cNvSpPr txBox="1"/>
          <p:nvPr/>
        </p:nvSpPr>
        <p:spPr>
          <a:xfrm>
            <a:off x="2226775" y="3484675"/>
            <a:ext cx="131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Data Analyst</a:t>
            </a:r>
            <a:endParaRPr b="1">
              <a:latin typeface="EB Garamond"/>
              <a:ea typeface="EB Garamond"/>
              <a:cs typeface="EB Garamond"/>
              <a:sym typeface="EB Garamond"/>
            </a:endParaRPr>
          </a:p>
        </p:txBody>
      </p:sp>
      <p:sp>
        <p:nvSpPr>
          <p:cNvPr id="413" name="Google Shape;413;p32"/>
          <p:cNvSpPr txBox="1"/>
          <p:nvPr/>
        </p:nvSpPr>
        <p:spPr>
          <a:xfrm>
            <a:off x="3603700" y="3484675"/>
            <a:ext cx="15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Product Manager</a:t>
            </a:r>
            <a:endParaRPr b="1">
              <a:latin typeface="EB Garamond"/>
              <a:ea typeface="EB Garamond"/>
              <a:cs typeface="EB Garamond"/>
              <a:sym typeface="EB Garamond"/>
            </a:endParaRPr>
          </a:p>
        </p:txBody>
      </p:sp>
      <p:sp>
        <p:nvSpPr>
          <p:cNvPr id="414" name="Google Shape;414;p32"/>
          <p:cNvSpPr txBox="1"/>
          <p:nvPr/>
        </p:nvSpPr>
        <p:spPr>
          <a:xfrm>
            <a:off x="5177175" y="3484675"/>
            <a:ext cx="17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Marketing Manager</a:t>
            </a:r>
            <a:endParaRPr b="1">
              <a:latin typeface="EB Garamond"/>
              <a:ea typeface="EB Garamond"/>
              <a:cs typeface="EB Garamond"/>
              <a:sym typeface="EB Garamond"/>
            </a:endParaRPr>
          </a:p>
        </p:txBody>
      </p:sp>
      <p:sp>
        <p:nvSpPr>
          <p:cNvPr id="415" name="Google Shape;415;p32"/>
          <p:cNvSpPr txBox="1"/>
          <p:nvPr/>
        </p:nvSpPr>
        <p:spPr>
          <a:xfrm>
            <a:off x="6833750" y="3484675"/>
            <a:ext cx="16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Software Tester</a:t>
            </a:r>
            <a:endParaRPr b="1">
              <a:latin typeface="EB Garamond"/>
              <a:ea typeface="EB Garamond"/>
              <a:cs typeface="EB Garamond"/>
              <a:sym typeface="EB Garamond"/>
            </a:endParaRPr>
          </a:p>
        </p:txBody>
      </p:sp>
      <p:sp>
        <p:nvSpPr>
          <p:cNvPr id="416" name="Google Shape;416;p32"/>
          <p:cNvSpPr txBox="1"/>
          <p:nvPr/>
        </p:nvSpPr>
        <p:spPr>
          <a:xfrm>
            <a:off x="3189439"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17" name="Google Shape;417;p32"/>
          <p:cNvSpPr txBox="1"/>
          <p:nvPr/>
        </p:nvSpPr>
        <p:spPr>
          <a:xfrm>
            <a:off x="4638625" y="4669600"/>
            <a:ext cx="437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latin typeface="EB Garamond"/>
                <a:ea typeface="EB Garamond"/>
                <a:cs typeface="EB Garamond"/>
                <a:sym typeface="EB Garamond"/>
              </a:rPr>
              <a:t>: (n.d.).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418" name="Google Shape;418;p32"/>
          <p:cNvSpPr txBox="1"/>
          <p:nvPr/>
        </p:nvSpPr>
        <p:spPr>
          <a:xfrm>
            <a:off x="1689025" y="15101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19" name="Google Shape;419;p32"/>
          <p:cNvSpPr txBox="1"/>
          <p:nvPr/>
        </p:nvSpPr>
        <p:spPr>
          <a:xfrm>
            <a:off x="4638625" y="15101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20" name="Google Shape;420;p32"/>
          <p:cNvSpPr txBox="1"/>
          <p:nvPr/>
        </p:nvSpPr>
        <p:spPr>
          <a:xfrm flipH="1">
            <a:off x="6087800"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21" name="Google Shape;421;p32"/>
          <p:cNvSpPr txBox="1"/>
          <p:nvPr/>
        </p:nvSpPr>
        <p:spPr>
          <a:xfrm>
            <a:off x="7914375"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22" name="Google Shape;42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ph type="ctrTitle"/>
          </p:nvPr>
        </p:nvSpPr>
        <p:spPr>
          <a:xfrm>
            <a:off x="2638350" y="497424"/>
            <a:ext cx="3867300" cy="60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20" name="Google Shape;120;p15"/>
          <p:cNvSpPr/>
          <p:nvPr/>
        </p:nvSpPr>
        <p:spPr>
          <a:xfrm>
            <a:off x="1430200"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21" name="Google Shape;121;p15"/>
          <p:cNvSpPr/>
          <p:nvPr/>
        </p:nvSpPr>
        <p:spPr>
          <a:xfrm>
            <a:off x="3967938"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22" name="Google Shape;122;p15"/>
          <p:cNvSpPr/>
          <p:nvPr/>
        </p:nvSpPr>
        <p:spPr>
          <a:xfrm>
            <a:off x="6336700"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581725" y="3148875"/>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24" name="Google Shape;124;p15"/>
          <p:cNvSpPr/>
          <p:nvPr/>
        </p:nvSpPr>
        <p:spPr>
          <a:xfrm>
            <a:off x="7425925" y="3148875"/>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25" name="Google Shape;125;p15"/>
          <p:cNvSpPr txBox="1"/>
          <p:nvPr/>
        </p:nvSpPr>
        <p:spPr>
          <a:xfrm>
            <a:off x="1288050" y="2540725"/>
            <a:ext cx="135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Pallavi Saboo</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Role: Scrum Master</a:t>
            </a:r>
            <a:endParaRPr sz="1200">
              <a:solidFill>
                <a:srgbClr val="434343"/>
              </a:solidFill>
              <a:latin typeface="EB Garamond"/>
              <a:ea typeface="EB Garamond"/>
              <a:cs typeface="EB Garamond"/>
              <a:sym typeface="EB Garamond"/>
            </a:endParaRPr>
          </a:p>
        </p:txBody>
      </p:sp>
      <p:sp>
        <p:nvSpPr>
          <p:cNvPr id="126" name="Google Shape;126;p15"/>
          <p:cNvSpPr txBox="1"/>
          <p:nvPr/>
        </p:nvSpPr>
        <p:spPr>
          <a:xfrm>
            <a:off x="3818550" y="2540725"/>
            <a:ext cx="150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Bhupinder Jagwani</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Role: Product Owner</a:t>
            </a:r>
            <a:endParaRPr sz="1200">
              <a:solidFill>
                <a:srgbClr val="434343"/>
              </a:solidFill>
              <a:latin typeface="EB Garamond"/>
              <a:ea typeface="EB Garamond"/>
              <a:cs typeface="EB Garamond"/>
              <a:sym typeface="EB Garamond"/>
            </a:endParaRPr>
          </a:p>
        </p:txBody>
      </p:sp>
      <p:sp>
        <p:nvSpPr>
          <p:cNvPr id="127" name="Google Shape;127;p15"/>
          <p:cNvSpPr txBox="1"/>
          <p:nvPr/>
        </p:nvSpPr>
        <p:spPr>
          <a:xfrm>
            <a:off x="6160600" y="254072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Pratik </a:t>
            </a:r>
            <a:r>
              <a:rPr lang="en" sz="1200">
                <a:latin typeface="EB Garamond"/>
                <a:ea typeface="EB Garamond"/>
                <a:cs typeface="EB Garamond"/>
                <a:sym typeface="EB Garamond"/>
              </a:rPr>
              <a:t>Deshmukh</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a:t>
            </a:r>
            <a:r>
              <a:rPr lang="en" sz="1200">
                <a:solidFill>
                  <a:srgbClr val="434343"/>
                </a:solidFill>
                <a:latin typeface="EB Garamond"/>
                <a:ea typeface="EB Garamond"/>
                <a:cs typeface="EB Garamond"/>
                <a:sym typeface="EB Garamond"/>
              </a:rPr>
              <a:t>: Support</a:t>
            </a:r>
            <a:endParaRPr sz="1200">
              <a:solidFill>
                <a:srgbClr val="434343"/>
              </a:solidFill>
              <a:latin typeface="EB Garamond"/>
              <a:ea typeface="EB Garamond"/>
              <a:cs typeface="EB Garamond"/>
              <a:sym typeface="EB Garamond"/>
            </a:endParaRPr>
          </a:p>
        </p:txBody>
      </p:sp>
      <p:sp>
        <p:nvSpPr>
          <p:cNvPr id="128" name="Google Shape;128;p15"/>
          <p:cNvSpPr txBox="1"/>
          <p:nvPr/>
        </p:nvSpPr>
        <p:spPr>
          <a:xfrm>
            <a:off x="91325" y="4535525"/>
            <a:ext cx="1868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Moranda Gao</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Developer</a:t>
            </a:r>
            <a:endParaRPr sz="1200">
              <a:solidFill>
                <a:srgbClr val="434343"/>
              </a:solidFill>
              <a:latin typeface="EB Garamond"/>
              <a:ea typeface="EB Garamond"/>
              <a:cs typeface="EB Garamond"/>
              <a:sym typeface="EB Garamond"/>
            </a:endParaRPr>
          </a:p>
        </p:txBody>
      </p:sp>
      <p:sp>
        <p:nvSpPr>
          <p:cNvPr id="129" name="Google Shape;129;p15"/>
          <p:cNvSpPr txBox="1"/>
          <p:nvPr/>
        </p:nvSpPr>
        <p:spPr>
          <a:xfrm>
            <a:off x="2249525" y="4535525"/>
            <a:ext cx="1831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Zhaoyi Zhang</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Developer</a:t>
            </a:r>
            <a:endParaRPr sz="1200">
              <a:solidFill>
                <a:srgbClr val="434343"/>
              </a:solidFill>
              <a:latin typeface="EB Garamond"/>
              <a:ea typeface="EB Garamond"/>
              <a:cs typeface="EB Garamond"/>
              <a:sym typeface="EB Garamond"/>
            </a:endParaRPr>
          </a:p>
        </p:txBody>
      </p:sp>
      <p:sp>
        <p:nvSpPr>
          <p:cNvPr id="130" name="Google Shape;130;p15"/>
          <p:cNvSpPr txBox="1"/>
          <p:nvPr/>
        </p:nvSpPr>
        <p:spPr>
          <a:xfrm>
            <a:off x="4912125" y="448147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EB Garamond"/>
                <a:ea typeface="EB Garamond"/>
                <a:cs typeface="EB Garamond"/>
                <a:sym typeface="EB Garamond"/>
              </a:rPr>
              <a:t>Niveditha Shanbhag</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Tester </a:t>
            </a:r>
            <a:endParaRPr sz="1200">
              <a:solidFill>
                <a:srgbClr val="434343"/>
              </a:solidFill>
              <a:latin typeface="EB Garamond"/>
              <a:ea typeface="EB Garamond"/>
              <a:cs typeface="EB Garamond"/>
              <a:sym typeface="EB Garamond"/>
            </a:endParaRPr>
          </a:p>
        </p:txBody>
      </p:sp>
      <p:sp>
        <p:nvSpPr>
          <p:cNvPr id="131" name="Google Shape;131;p15"/>
          <p:cNvSpPr txBox="1"/>
          <p:nvPr/>
        </p:nvSpPr>
        <p:spPr>
          <a:xfrm>
            <a:off x="7249825" y="448147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EB Garamond"/>
                <a:ea typeface="EB Garamond"/>
                <a:cs typeface="EB Garamond"/>
                <a:sym typeface="EB Garamond"/>
              </a:rPr>
              <a:t>Madhavi Ranganadha</a:t>
            </a:r>
            <a:endParaRPr sz="1200">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Data Analyst</a:t>
            </a:r>
            <a:endParaRPr sz="1200">
              <a:solidFill>
                <a:srgbClr val="434343"/>
              </a:solidFill>
              <a:latin typeface="EB Garamond"/>
              <a:ea typeface="EB Garamond"/>
              <a:cs typeface="EB Garamond"/>
              <a:sym typeface="EB Garamond"/>
            </a:endParaRPr>
          </a:p>
        </p:txBody>
      </p:sp>
      <p:pic>
        <p:nvPicPr>
          <p:cNvPr id="132" name="Google Shape;132;p15"/>
          <p:cNvPicPr preferRelativeResize="0"/>
          <p:nvPr/>
        </p:nvPicPr>
        <p:blipFill>
          <a:blip r:embed="rId4">
            <a:alphaModFix/>
          </a:blip>
          <a:stretch>
            <a:fillRect/>
          </a:stretch>
        </p:blipFill>
        <p:spPr>
          <a:xfrm>
            <a:off x="6336700" y="1252550"/>
            <a:ext cx="1269451" cy="1332600"/>
          </a:xfrm>
          <a:prstGeom prst="rect">
            <a:avLst/>
          </a:prstGeom>
          <a:noFill/>
          <a:ln cap="flat" cmpd="sng" w="9525">
            <a:solidFill>
              <a:srgbClr val="DADCDE"/>
            </a:solidFill>
            <a:prstDash val="solid"/>
            <a:round/>
            <a:headEnd len="sm" w="sm" type="none"/>
            <a:tailEnd len="sm" w="sm" type="none"/>
          </a:ln>
        </p:spPr>
      </p:pic>
      <p:pic>
        <p:nvPicPr>
          <p:cNvPr id="133" name="Google Shape;133;p15"/>
          <p:cNvPicPr preferRelativeResize="0"/>
          <p:nvPr/>
        </p:nvPicPr>
        <p:blipFill>
          <a:blip r:embed="rId5">
            <a:alphaModFix/>
          </a:blip>
          <a:stretch>
            <a:fillRect/>
          </a:stretch>
        </p:blipFill>
        <p:spPr>
          <a:xfrm>
            <a:off x="3937275" y="1250825"/>
            <a:ext cx="1269449" cy="1336058"/>
          </a:xfrm>
          <a:prstGeom prst="rect">
            <a:avLst/>
          </a:prstGeom>
          <a:noFill/>
          <a:ln>
            <a:noFill/>
          </a:ln>
        </p:spPr>
      </p:pic>
      <p:pic>
        <p:nvPicPr>
          <p:cNvPr id="134" name="Google Shape;134;p15"/>
          <p:cNvPicPr preferRelativeResize="0"/>
          <p:nvPr/>
        </p:nvPicPr>
        <p:blipFill>
          <a:blip r:embed="rId6">
            <a:alphaModFix/>
          </a:blip>
          <a:stretch>
            <a:fillRect/>
          </a:stretch>
        </p:blipFill>
        <p:spPr>
          <a:xfrm>
            <a:off x="495248" y="3148872"/>
            <a:ext cx="1060877" cy="1414548"/>
          </a:xfrm>
          <a:prstGeom prst="rect">
            <a:avLst/>
          </a:prstGeom>
          <a:noFill/>
          <a:ln>
            <a:noFill/>
          </a:ln>
        </p:spPr>
      </p:pic>
      <p:pic>
        <p:nvPicPr>
          <p:cNvPr id="135" name="Google Shape;135;p15"/>
          <p:cNvPicPr preferRelativeResize="0"/>
          <p:nvPr/>
        </p:nvPicPr>
        <p:blipFill>
          <a:blip r:embed="rId7">
            <a:alphaModFix/>
          </a:blip>
          <a:stretch>
            <a:fillRect/>
          </a:stretch>
        </p:blipFill>
        <p:spPr>
          <a:xfrm>
            <a:off x="5135125" y="3165404"/>
            <a:ext cx="1060875" cy="1381471"/>
          </a:xfrm>
          <a:prstGeom prst="rect">
            <a:avLst/>
          </a:prstGeom>
          <a:noFill/>
          <a:ln cap="flat" cmpd="sng" w="9525">
            <a:solidFill>
              <a:srgbClr val="DADCDE"/>
            </a:solidFill>
            <a:prstDash val="solid"/>
            <a:round/>
            <a:headEnd len="sm" w="sm" type="none"/>
            <a:tailEnd len="sm" w="sm" type="none"/>
          </a:ln>
        </p:spPr>
      </p:pic>
      <p:sp>
        <p:nvSpPr>
          <p:cNvPr id="136" name="Google Shape;13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15"/>
          <p:cNvPicPr preferRelativeResize="0"/>
          <p:nvPr/>
        </p:nvPicPr>
        <p:blipFill>
          <a:blip r:embed="rId8">
            <a:alphaModFix/>
          </a:blip>
          <a:stretch>
            <a:fillRect/>
          </a:stretch>
        </p:blipFill>
        <p:spPr>
          <a:xfrm>
            <a:off x="2417025" y="3148875"/>
            <a:ext cx="1350300" cy="1414549"/>
          </a:xfrm>
          <a:prstGeom prst="rect">
            <a:avLst/>
          </a:prstGeom>
          <a:noFill/>
          <a:ln cap="flat" cmpd="sng" w="9525">
            <a:solidFill>
              <a:srgbClr val="DADCDE"/>
            </a:solidFill>
            <a:prstDash val="solid"/>
            <a:round/>
            <a:headEnd len="sm" w="sm" type="none"/>
            <a:tailEnd len="sm" w="sm" type="none"/>
          </a:ln>
        </p:spPr>
      </p:pic>
      <p:pic>
        <p:nvPicPr>
          <p:cNvPr id="138" name="Google Shape;138;p15"/>
          <p:cNvPicPr preferRelativeResize="0"/>
          <p:nvPr/>
        </p:nvPicPr>
        <p:blipFill>
          <a:blip r:embed="rId9">
            <a:alphaModFix/>
          </a:blip>
          <a:stretch>
            <a:fillRect/>
          </a:stretch>
        </p:blipFill>
        <p:spPr>
          <a:xfrm>
            <a:off x="7437850" y="3148875"/>
            <a:ext cx="1130850" cy="1332600"/>
          </a:xfrm>
          <a:prstGeom prst="rect">
            <a:avLst/>
          </a:prstGeom>
          <a:noFill/>
          <a:ln cap="flat" cmpd="sng" w="9525">
            <a:solidFill>
              <a:srgbClr val="DADCDE"/>
            </a:solidFill>
            <a:prstDash val="solid"/>
            <a:round/>
            <a:headEnd len="sm" w="sm" type="none"/>
            <a:tailEnd len="sm" w="sm" type="none"/>
          </a:ln>
        </p:spPr>
      </p:pic>
      <p:pic>
        <p:nvPicPr>
          <p:cNvPr id="139" name="Google Shape;139;p15"/>
          <p:cNvPicPr preferRelativeResize="0"/>
          <p:nvPr/>
        </p:nvPicPr>
        <p:blipFill>
          <a:blip r:embed="rId10">
            <a:alphaModFix/>
          </a:blip>
          <a:stretch>
            <a:fillRect/>
          </a:stretch>
        </p:blipFill>
        <p:spPr>
          <a:xfrm>
            <a:off x="1430200" y="1228125"/>
            <a:ext cx="1208150" cy="1381475"/>
          </a:xfrm>
          <a:prstGeom prst="rect">
            <a:avLst/>
          </a:prstGeom>
          <a:noFill/>
          <a:ln cap="flat" cmpd="sng" w="9525">
            <a:solidFill>
              <a:srgbClr val="DADCDE"/>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 POINTS ALGORITHM &amp; RATIONALE</a:t>
            </a:r>
            <a:endParaRPr/>
          </a:p>
        </p:txBody>
      </p:sp>
      <p:sp>
        <p:nvSpPr>
          <p:cNvPr id="428" name="Google Shape;42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29" name="Google Shape;429;p33"/>
          <p:cNvGraphicFramePr/>
          <p:nvPr/>
        </p:nvGraphicFramePr>
        <p:xfrm>
          <a:off x="666338" y="962560"/>
          <a:ext cx="3000000" cy="3000000"/>
        </p:xfrm>
        <a:graphic>
          <a:graphicData uri="http://schemas.openxmlformats.org/drawingml/2006/table">
            <a:tbl>
              <a:tblPr>
                <a:noFill/>
                <a:tableStyleId>{DD01734B-D572-4965-821C-8652CC30D2E9}</a:tableStyleId>
              </a:tblPr>
              <a:tblGrid>
                <a:gridCol w="909775"/>
                <a:gridCol w="1120525"/>
                <a:gridCol w="858850"/>
                <a:gridCol w="5213150"/>
              </a:tblGrid>
              <a:tr h="415075">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GRADING</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RATIONAL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637725">
                <a:tc rowSpan="5">
                  <a:txBody>
                    <a:bodyPr/>
                    <a:lstStyle/>
                    <a:p>
                      <a:pPr indent="0" lvl="0" marL="0" rtl="0" algn="l">
                        <a:lnSpc>
                          <a:spcPct val="115000"/>
                        </a:lnSpc>
                        <a:spcBef>
                          <a:spcPts val="0"/>
                        </a:spcBef>
                        <a:spcAft>
                          <a:spcPts val="0"/>
                        </a:spcAft>
                        <a:buNone/>
                      </a:pPr>
                      <a:r>
                        <a:rPr lang="en" sz="1000">
                          <a:solidFill>
                            <a:schemeClr val="lt1"/>
                          </a:solidFill>
                          <a:latin typeface="Montserrat ExtraBold"/>
                          <a:ea typeface="Montserrat ExtraBold"/>
                          <a:cs typeface="Montserrat ExtraBold"/>
                          <a:sym typeface="Montserrat ExtraBold"/>
                        </a:rPr>
                        <a:t>Fibonacci</a:t>
                      </a:r>
                      <a:endParaRPr sz="1000">
                        <a:solidFill>
                          <a:schemeClr val="lt1"/>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SIMPLE</a:t>
                      </a:r>
                      <a:endParaRPr sz="1000">
                        <a:solidFill>
                          <a:schemeClr val="lt1"/>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dot"/>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The task is small, specific, and cannot be broken down into subtasks.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team fully understand the task and requirements so that takes minimum effort to fulfill.</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task requires less than 1 day to complete and has no dependencies.</a:t>
                      </a:r>
                      <a:endParaRPr sz="1000">
                        <a:latin typeface="EB Garamond"/>
                        <a:ea typeface="EB Garamond"/>
                        <a:cs typeface="EB Garamond"/>
                        <a:sym typeface="EB Garamond"/>
                      </a:endParaRPr>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dot"/>
                      <a:round/>
                      <a:headEnd len="sm" w="sm" type="none"/>
                      <a:tailEnd len="sm" w="sm" type="none"/>
                    </a:lnB>
                  </a:tcPr>
                </a:tc>
              </a:tr>
              <a:tr h="659200">
                <a:tc vMerge="1"/>
                <a:tc vMerge="1"/>
                <a:tc>
                  <a:txBody>
                    <a:bodyPr/>
                    <a:lstStyle/>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2</a:t>
                      </a:r>
                      <a:endParaRPr sz="10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dot"/>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The task is small, specific, and cannot be </a:t>
                      </a:r>
                      <a:r>
                        <a:rPr lang="en" sz="1000">
                          <a:latin typeface="EB Garamond"/>
                          <a:ea typeface="EB Garamond"/>
                          <a:cs typeface="EB Garamond"/>
                          <a:sym typeface="EB Garamond"/>
                        </a:rPr>
                        <a:t>broken</a:t>
                      </a:r>
                      <a:r>
                        <a:rPr lang="en" sz="1000">
                          <a:latin typeface="EB Garamond"/>
                          <a:ea typeface="EB Garamond"/>
                          <a:cs typeface="EB Garamond"/>
                          <a:sym typeface="EB Garamond"/>
                        </a:rPr>
                        <a:t> down into subtasks.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team fully understand the task and requirements so that takes minimum effort to fulfill.</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task requires less than 2 days to complete and has no dependencies.</a:t>
                      </a:r>
                      <a:endParaRPr sz="1000">
                        <a:latin typeface="EB Garamond"/>
                        <a:ea typeface="EB Garamond"/>
                        <a:cs typeface="EB Garamond"/>
                        <a:sym typeface="EB Garamond"/>
                      </a:endParaRPr>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dot"/>
                      <a:round/>
                      <a:headEnd len="sm" w="sm" type="none"/>
                      <a:tailEnd len="sm" w="sm" type="none"/>
                    </a:lnT>
                    <a:lnB cap="flat" cmpd="sng" w="19050">
                      <a:solidFill>
                        <a:schemeClr val="accent1"/>
                      </a:solidFill>
                      <a:prstDash val="solid"/>
                      <a:round/>
                      <a:headEnd len="sm" w="sm" type="none"/>
                      <a:tailEnd len="sm" w="sm" type="none"/>
                    </a:lnB>
                  </a:tcPr>
                </a:tc>
              </a:tr>
              <a:tr h="789550">
                <a:tc vMerge="1"/>
                <a:tc rowSpan="2">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AVERAGE</a:t>
                      </a:r>
                      <a:endParaRPr sz="1000">
                        <a:solidFill>
                          <a:schemeClr val="lt1"/>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3</a:t>
                      </a:r>
                      <a:endParaRPr sz="10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dot"/>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The task is small and can be broken down into 1-2 subtasks.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team understand the majority of the task and requirements but still needs clarification on small portions.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task requires less than 5 days to complete and has at most 1 predecessor.</a:t>
                      </a:r>
                      <a:endParaRPr sz="1000">
                        <a:latin typeface="EB Garamond"/>
                        <a:ea typeface="EB Garamond"/>
                        <a:cs typeface="EB Garamond"/>
                        <a:sym typeface="EB Garamond"/>
                      </a:endParaRPr>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dot"/>
                      <a:round/>
                      <a:headEnd len="sm" w="sm" type="none"/>
                      <a:tailEnd len="sm" w="sm" type="none"/>
                    </a:lnB>
                  </a:tcPr>
                </a:tc>
              </a:tr>
              <a:tr h="789550">
                <a:tc vMerge="1"/>
                <a:tc vMerge="1"/>
                <a:tc>
                  <a:txBody>
                    <a:bodyPr/>
                    <a:lstStyle/>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5</a:t>
                      </a:r>
                      <a:endParaRPr sz="10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dot"/>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The task is medium and can be broken down into 1-3 subtasks.</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The team understand the general scope of the task and requirements but still needs clarification on some portions.</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The task requires less than 2 weeks to complete and has at most 2 predecessors.</a:t>
                      </a:r>
                      <a:endParaRPr sz="1000">
                        <a:solidFill>
                          <a:schemeClr val="dk1"/>
                        </a:solidFill>
                        <a:latin typeface="EB Garamond"/>
                        <a:ea typeface="EB Garamond"/>
                        <a:cs typeface="EB Garamond"/>
                        <a:sym typeface="EB Garamond"/>
                      </a:endParaRPr>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dot"/>
                      <a:round/>
                      <a:headEnd len="sm" w="sm" type="none"/>
                      <a:tailEnd len="sm" w="sm" type="none"/>
                    </a:lnT>
                    <a:lnB cap="flat" cmpd="sng" w="19050">
                      <a:solidFill>
                        <a:schemeClr val="accent1"/>
                      </a:solidFill>
                      <a:prstDash val="solid"/>
                      <a:round/>
                      <a:headEnd len="sm" w="sm" type="none"/>
                      <a:tailEnd len="sm" w="sm" type="none"/>
                    </a:lnB>
                  </a:tcPr>
                </a:tc>
              </a:tr>
              <a:tr h="789550">
                <a:tc vMerge="1"/>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COMPLEX</a:t>
                      </a:r>
                      <a:endParaRPr sz="10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8</a:t>
                      </a:r>
                      <a:endParaRPr sz="10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The task is large and can be broken down into more than 3 subtasks.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team understand the general scope of the task and requirements but needs clarification on majority of the portions.</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The task requires less than 3 weeks to complete and has more than 2 predecessors.</a:t>
                      </a:r>
                      <a:endParaRPr sz="1000">
                        <a:latin typeface="EB Garamond"/>
                        <a:ea typeface="EB Garamond"/>
                        <a:cs typeface="EB Garamond"/>
                        <a:sym typeface="EB Garamond"/>
                      </a:endParaRPr>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ARCHITECT - JANE TRAN</a:t>
            </a:r>
            <a:endParaRPr/>
          </a:p>
        </p:txBody>
      </p:sp>
      <p:sp>
        <p:nvSpPr>
          <p:cNvPr id="435" name="Google Shape;435;p34"/>
          <p:cNvSpPr txBox="1"/>
          <p:nvPr/>
        </p:nvSpPr>
        <p:spPr>
          <a:xfrm>
            <a:off x="747625" y="1124925"/>
            <a:ext cx="3718500" cy="14907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34 Years old, lives in California</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Master’s in IS from SCU; With Sprinters Inc. for 2 years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Assessed Sprinters’ potential data sources and designed a structure to store, integrate, and maintain data. </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Works cross-functionally with marketing team, product team, and analytics team to build out a platform for Sprinters Inc. to analyze insights.</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36" name="Google Shape;436;p34"/>
          <p:cNvSpPr txBox="1"/>
          <p:nvPr/>
        </p:nvSpPr>
        <p:spPr>
          <a:xfrm>
            <a:off x="790975" y="3507425"/>
            <a:ext cx="3544800" cy="540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Always be punctual</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Attention to detail &amp; precise</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37" name="Google Shape;437;p34"/>
          <p:cNvSpPr txBox="1"/>
          <p:nvPr/>
        </p:nvSpPr>
        <p:spPr>
          <a:xfrm>
            <a:off x="790975" y="2552113"/>
            <a:ext cx="3631800" cy="888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Plan and design big-data systems and handle large-scale development of Hadoop applications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Define data standards and principles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Translate business requirements into technology needs</a:t>
            </a:r>
            <a:endParaRPr sz="11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38" name="Google Shape;438;p34"/>
          <p:cNvSpPr/>
          <p:nvPr/>
        </p:nvSpPr>
        <p:spPr>
          <a:xfrm>
            <a:off x="4701300" y="11893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4"/>
          <p:cNvGrpSpPr/>
          <p:nvPr/>
        </p:nvGrpSpPr>
        <p:grpSpPr>
          <a:xfrm>
            <a:off x="4819666" y="1296170"/>
            <a:ext cx="420580" cy="443712"/>
            <a:chOff x="4982550" y="238125"/>
            <a:chExt cx="1939050" cy="2045700"/>
          </a:xfrm>
        </p:grpSpPr>
        <p:sp>
          <p:nvSpPr>
            <p:cNvPr id="440" name="Google Shape;440;p34"/>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4"/>
          <p:cNvSpPr/>
          <p:nvPr/>
        </p:nvSpPr>
        <p:spPr>
          <a:xfrm>
            <a:off x="4701300" y="251092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4"/>
          <p:cNvGrpSpPr/>
          <p:nvPr/>
        </p:nvGrpSpPr>
        <p:grpSpPr>
          <a:xfrm>
            <a:off x="4819642" y="2629022"/>
            <a:ext cx="420626" cy="421150"/>
            <a:chOff x="697975" y="3427775"/>
            <a:chExt cx="2044850" cy="2047400"/>
          </a:xfrm>
        </p:grpSpPr>
        <p:sp>
          <p:nvSpPr>
            <p:cNvPr id="450" name="Google Shape;450;p34"/>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4"/>
          <p:cNvSpPr/>
          <p:nvPr/>
        </p:nvSpPr>
        <p:spPr>
          <a:xfrm>
            <a:off x="4701300" y="37637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4"/>
          <p:cNvGrpSpPr/>
          <p:nvPr/>
        </p:nvGrpSpPr>
        <p:grpSpPr>
          <a:xfrm>
            <a:off x="4793319" y="3901506"/>
            <a:ext cx="473251" cy="381893"/>
            <a:chOff x="3347200" y="2315450"/>
            <a:chExt cx="2157025" cy="1740625"/>
          </a:xfrm>
        </p:grpSpPr>
        <p:sp>
          <p:nvSpPr>
            <p:cNvPr id="471" name="Google Shape;471;p34"/>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4"/>
          <p:cNvSpPr txBox="1"/>
          <p:nvPr/>
        </p:nvSpPr>
        <p:spPr>
          <a:xfrm>
            <a:off x="4667250" y="4597450"/>
            <a:ext cx="4527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 (n.d.). Retrieved from freepix.com: </a:t>
            </a:r>
            <a:r>
              <a:rPr lang="en" sz="800" u="sng">
                <a:solidFill>
                  <a:schemeClr val="hlink"/>
                </a:solidFill>
                <a:latin typeface="EB Garamond"/>
                <a:ea typeface="EB Garamond"/>
                <a:cs typeface="EB Garamond"/>
                <a:sym typeface="EB Garamond"/>
                <a:hlinkClick r:id="rId3"/>
              </a:rPr>
              <a:t>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rPr lang="en" sz="800">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AI TechPark. (2021, Jan 11). </a:t>
            </a:r>
            <a:r>
              <a:rPr i="1" lang="en" sz="700">
                <a:solidFill>
                  <a:schemeClr val="dk1"/>
                </a:solidFill>
                <a:latin typeface="EB Garamond"/>
                <a:ea typeface="EB Garamond"/>
                <a:cs typeface="EB Garamond"/>
                <a:sym typeface="EB Garamond"/>
              </a:rPr>
              <a:t>Top 5 Pain Points for Big Data Infrastructure and how to solve them</a:t>
            </a:r>
            <a:r>
              <a:rPr lang="en" sz="700">
                <a:solidFill>
                  <a:schemeClr val="dk1"/>
                </a:solidFill>
                <a:latin typeface="EB Garamond"/>
                <a:ea typeface="EB Garamond"/>
                <a:cs typeface="EB Garamond"/>
                <a:sym typeface="EB Garamond"/>
              </a:rPr>
              <a:t>. Retrieved from ai-techpark.com: https://ai-techpark.com/top-5-pain-points-for-big-data-infrastructure-and-how-to-solve-them/</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p>
          <a:p>
            <a:pPr indent="0" lvl="0" marL="0" rtl="0" algn="l">
              <a:spcBef>
                <a:spcPts val="0"/>
              </a:spcBef>
              <a:spcAft>
                <a:spcPts val="0"/>
              </a:spcAft>
              <a:buNone/>
            </a:pPr>
            <a:r>
              <a:t/>
            </a:r>
            <a:endParaRPr sz="800">
              <a:latin typeface="EB Garamond"/>
              <a:ea typeface="EB Garamond"/>
              <a:cs typeface="EB Garamond"/>
              <a:sym typeface="EB Garamond"/>
            </a:endParaRPr>
          </a:p>
        </p:txBody>
      </p:sp>
      <p:pic>
        <p:nvPicPr>
          <p:cNvPr id="474" name="Google Shape;474;p34"/>
          <p:cNvPicPr preferRelativeResize="0"/>
          <p:nvPr/>
        </p:nvPicPr>
        <p:blipFill>
          <a:blip r:embed="rId4">
            <a:alphaModFix/>
          </a:blip>
          <a:stretch>
            <a:fillRect/>
          </a:stretch>
        </p:blipFill>
        <p:spPr>
          <a:xfrm>
            <a:off x="6461525" y="1034100"/>
            <a:ext cx="1830826" cy="3629175"/>
          </a:xfrm>
          <a:prstGeom prst="rect">
            <a:avLst/>
          </a:prstGeom>
          <a:noFill/>
          <a:ln>
            <a:noFill/>
          </a:ln>
        </p:spPr>
      </p:pic>
      <p:sp>
        <p:nvSpPr>
          <p:cNvPr id="475" name="Google Shape;475;p34"/>
          <p:cNvSpPr txBox="1"/>
          <p:nvPr/>
        </p:nvSpPr>
        <p:spPr>
          <a:xfrm>
            <a:off x="8142900" y="1124925"/>
            <a:ext cx="42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6" name="Google Shape;476;p34"/>
          <p:cNvSpPr txBox="1"/>
          <p:nvPr>
            <p:ph idx="12" type="sldNum"/>
          </p:nvPr>
        </p:nvSpPr>
        <p:spPr>
          <a:xfrm>
            <a:off x="8684852" y="4749850"/>
            <a:ext cx="4206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34"/>
          <p:cNvSpPr txBox="1"/>
          <p:nvPr/>
        </p:nvSpPr>
        <p:spPr>
          <a:xfrm>
            <a:off x="790975" y="4115650"/>
            <a:ext cx="3593400" cy="657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KEY NEEDS / PAIN POINTS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 The current system doesn’t have dynamic scalability, and has sub-optimal data transformation. </a:t>
            </a:r>
            <a:r>
              <a:rPr baseline="30000" lang="en" sz="1100">
                <a:solidFill>
                  <a:srgbClr val="434343"/>
                </a:solidFill>
                <a:latin typeface="EB Garamond"/>
                <a:ea typeface="EB Garamond"/>
                <a:cs typeface="EB Garamond"/>
                <a:sym typeface="EB Garamond"/>
              </a:rPr>
              <a:t>[2]</a:t>
            </a:r>
            <a:endParaRPr baseline="30000" sz="1100">
              <a:solidFill>
                <a:srgbClr val="434343"/>
              </a:solidFill>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STORY - DATA ARCHITECT</a:t>
            </a:r>
            <a:endParaRPr/>
          </a:p>
        </p:txBody>
      </p:sp>
      <p:graphicFrame>
        <p:nvGraphicFramePr>
          <p:cNvPr id="483" name="Google Shape;483;p35"/>
          <p:cNvGraphicFramePr/>
          <p:nvPr/>
        </p:nvGraphicFramePr>
        <p:xfrm>
          <a:off x="399575" y="1034110"/>
          <a:ext cx="3000000" cy="3000000"/>
        </p:xfrm>
        <a:graphic>
          <a:graphicData uri="http://schemas.openxmlformats.org/drawingml/2006/table">
            <a:tbl>
              <a:tblPr>
                <a:noFill/>
                <a:tableStyleId>{DD01734B-D572-4965-821C-8652CC30D2E9}</a:tableStyleId>
              </a:tblPr>
              <a:tblGrid>
                <a:gridCol w="416425"/>
                <a:gridCol w="931700"/>
                <a:gridCol w="1095700"/>
                <a:gridCol w="935800"/>
                <a:gridCol w="976325"/>
                <a:gridCol w="2369650"/>
                <a:gridCol w="1914975"/>
              </a:tblGrid>
              <a:tr h="53370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948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19</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Data Access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Jane Tran (data architect), I want to maintain HDFS and provide modules/libraries of  limited data access to data analysts so that data analysts can successfully access to the data.</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Data analysts can only access to the data they need to perform customer segmentation tasks.</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HDFS is not affected by Spark implementation.</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761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Spark Integration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As Jane Tran (data architect), I want to set Hadoop environment variables and configure memory allocation so that Spark can be aware of Hadoop configuration and be integrated into our current system architecture.</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Spark interacts  with YARN cluster without raising any error.</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Allocation of Spark containers to run in YARN containers does not fail.</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5</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Data </a:t>
                      </a:r>
                      <a:r>
                        <a:rPr lang="en" sz="1100">
                          <a:solidFill>
                            <a:srgbClr val="434343"/>
                          </a:solidFill>
                          <a:latin typeface="EB Garamond"/>
                          <a:ea typeface="EB Garamond"/>
                          <a:cs typeface="EB Garamond"/>
                          <a:sym typeface="EB Garamond"/>
                        </a:rPr>
                        <a:t>Access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Jane Tran (data architect)</a:t>
                      </a:r>
                      <a:r>
                        <a:rPr lang="en" sz="900">
                          <a:solidFill>
                            <a:srgbClr val="434343"/>
                          </a:solidFill>
                          <a:latin typeface="EB Garamond"/>
                          <a:ea typeface="EB Garamond"/>
                          <a:cs typeface="EB Garamond"/>
                          <a:sym typeface="EB Garamond"/>
                        </a:rPr>
                        <a:t>, I want to provide limited data access to data analysts so that they do not modify data stored in HDFS.</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Data analysts can only access to the data they need to perform customer </a:t>
                      </a:r>
                      <a:r>
                        <a:rPr lang="en" sz="900">
                          <a:solidFill>
                            <a:srgbClr val="434343"/>
                          </a:solidFill>
                          <a:latin typeface="EB Garamond"/>
                          <a:ea typeface="EB Garamond"/>
                          <a:cs typeface="EB Garamond"/>
                          <a:sym typeface="EB Garamond"/>
                        </a:rPr>
                        <a:t>segmentation</a:t>
                      </a:r>
                      <a:r>
                        <a:rPr lang="en" sz="900">
                          <a:solidFill>
                            <a:srgbClr val="434343"/>
                          </a:solidFill>
                          <a:latin typeface="EB Garamond"/>
                          <a:ea typeface="EB Garamond"/>
                          <a:cs typeface="EB Garamond"/>
                          <a:sym typeface="EB Garamond"/>
                        </a:rPr>
                        <a:t> otherwise raising error message.</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70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1.3</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Data Connection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Jane Tran (data architect),</a:t>
                      </a:r>
                      <a:r>
                        <a:rPr lang="en" sz="900">
                          <a:solidFill>
                            <a:srgbClr val="434343"/>
                          </a:solidFill>
                          <a:latin typeface="EB Garamond"/>
                          <a:ea typeface="EB Garamond"/>
                          <a:cs typeface="EB Garamond"/>
                          <a:sym typeface="EB Garamond"/>
                        </a:rPr>
                        <a:t> I want to provide a module/library to data </a:t>
                      </a:r>
                      <a:r>
                        <a:rPr lang="en" sz="900">
                          <a:solidFill>
                            <a:srgbClr val="434343"/>
                          </a:solidFill>
                          <a:latin typeface="EB Garamond"/>
                          <a:ea typeface="EB Garamond"/>
                          <a:cs typeface="EB Garamond"/>
                          <a:sym typeface="EB Garamond"/>
                        </a:rPr>
                        <a:t>analysts</a:t>
                      </a:r>
                      <a:r>
                        <a:rPr lang="en" sz="900">
                          <a:solidFill>
                            <a:srgbClr val="434343"/>
                          </a:solidFill>
                          <a:latin typeface="EB Garamond"/>
                          <a:ea typeface="EB Garamond"/>
                          <a:cs typeface="EB Garamond"/>
                          <a:sym typeface="EB Garamond"/>
                        </a:rPr>
                        <a:t> so that they do not need to connect to HDFS using Spark on their own.</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analysts can read in the data they need by including the module data architects provide them.</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484" name="Google Shape;4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35"/>
          <p:cNvSpPr txBox="1"/>
          <p:nvPr/>
        </p:nvSpPr>
        <p:spPr>
          <a:xfrm>
            <a:off x="916375" y="4802400"/>
            <a:ext cx="835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 </a:t>
            </a:r>
            <a:r>
              <a:rPr lang="en" sz="700">
                <a:solidFill>
                  <a:schemeClr val="dk1"/>
                </a:solidFill>
                <a:latin typeface="EB Garamond"/>
                <a:ea typeface="EB Garamond"/>
                <a:cs typeface="EB Garamond"/>
                <a:sym typeface="EB Garamond"/>
              </a:rPr>
              <a:t>AI TechPark. (2021, Jan 11). </a:t>
            </a:r>
            <a:r>
              <a:rPr i="1" lang="en" sz="700">
                <a:solidFill>
                  <a:schemeClr val="dk1"/>
                </a:solidFill>
                <a:latin typeface="EB Garamond"/>
                <a:ea typeface="EB Garamond"/>
                <a:cs typeface="EB Garamond"/>
                <a:sym typeface="EB Garamond"/>
              </a:rPr>
              <a:t>Top 5 Pain Points for Big Data Infrastructure and how to solve them</a:t>
            </a:r>
            <a:r>
              <a:rPr lang="en" sz="700">
                <a:solidFill>
                  <a:schemeClr val="dk1"/>
                </a:solidFill>
                <a:latin typeface="EB Garamond"/>
                <a:ea typeface="EB Garamond"/>
                <a:cs typeface="EB Garamond"/>
                <a:sym typeface="EB Garamond"/>
              </a:rPr>
              <a:t>. Retrieved from ai-techpark.com: https://ai-techpark.com/top-5-pain-points-for-big-data-infrastructure-and-how-to-solve-them/</a:t>
            </a:r>
            <a:r>
              <a:rPr lang="en" sz="700"/>
              <a:t>/</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DATA ANALYST - ZUNI JACOB</a:t>
            </a:r>
            <a:endParaRPr/>
          </a:p>
        </p:txBody>
      </p:sp>
      <p:sp>
        <p:nvSpPr>
          <p:cNvPr id="491" name="Google Shape;491;p36"/>
          <p:cNvSpPr txBox="1"/>
          <p:nvPr/>
        </p:nvSpPr>
        <p:spPr>
          <a:xfrm>
            <a:off x="693100" y="1124925"/>
            <a:ext cx="3718500" cy="1069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30 year old Data Analyst, originally from Singapore, now settled in San Francisco</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Recent graduate from SCU in MSIS and with Sprinters for the last 6 months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Loves social media, baking and photography in her free time</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92" name="Google Shape;492;p36"/>
          <p:cNvSpPr txBox="1"/>
          <p:nvPr/>
        </p:nvSpPr>
        <p:spPr>
          <a:xfrm>
            <a:off x="693100" y="3292675"/>
            <a:ext cx="3639900" cy="814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Enthusiastic and creative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Loves to deliver work ahead of time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Highly organised</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93" name="Google Shape;493;p36"/>
          <p:cNvSpPr txBox="1"/>
          <p:nvPr/>
        </p:nvSpPr>
        <p:spPr>
          <a:xfrm>
            <a:off x="693100" y="2208800"/>
            <a:ext cx="3718500" cy="1069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Understands and extracts data based on requirements by several teams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Does Data Analysis using various data cleaning tools and Machine Learning techniques if required</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Creates dashboards / visuals in PowerBI if needed</a:t>
            </a:r>
            <a:endParaRPr sz="1100">
              <a:solidFill>
                <a:srgbClr val="434343"/>
              </a:solidFill>
              <a:latin typeface="EB Garamond"/>
              <a:ea typeface="EB Garamond"/>
              <a:cs typeface="EB Garamond"/>
              <a:sym typeface="EB Garamond"/>
            </a:endParaRPr>
          </a:p>
        </p:txBody>
      </p:sp>
      <p:sp>
        <p:nvSpPr>
          <p:cNvPr id="494" name="Google Shape;494;p36"/>
          <p:cNvSpPr/>
          <p:nvPr/>
        </p:nvSpPr>
        <p:spPr>
          <a:xfrm>
            <a:off x="4701313" y="10294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6"/>
          <p:cNvGrpSpPr/>
          <p:nvPr/>
        </p:nvGrpSpPr>
        <p:grpSpPr>
          <a:xfrm>
            <a:off x="4819679" y="1136270"/>
            <a:ext cx="420580" cy="443712"/>
            <a:chOff x="4982550" y="238125"/>
            <a:chExt cx="1939050" cy="2045700"/>
          </a:xfrm>
        </p:grpSpPr>
        <p:sp>
          <p:nvSpPr>
            <p:cNvPr id="496" name="Google Shape;496;p36"/>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6"/>
          <p:cNvSpPr/>
          <p:nvPr/>
        </p:nvSpPr>
        <p:spPr>
          <a:xfrm>
            <a:off x="4701300" y="251092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36"/>
          <p:cNvGrpSpPr/>
          <p:nvPr/>
        </p:nvGrpSpPr>
        <p:grpSpPr>
          <a:xfrm>
            <a:off x="4819642" y="2629022"/>
            <a:ext cx="420626" cy="421150"/>
            <a:chOff x="697975" y="3427775"/>
            <a:chExt cx="2044850" cy="2047400"/>
          </a:xfrm>
        </p:grpSpPr>
        <p:sp>
          <p:nvSpPr>
            <p:cNvPr id="506" name="Google Shape;506;p36"/>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6"/>
          <p:cNvSpPr/>
          <p:nvPr/>
        </p:nvSpPr>
        <p:spPr>
          <a:xfrm>
            <a:off x="4701300" y="37637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6"/>
          <p:cNvGrpSpPr/>
          <p:nvPr/>
        </p:nvGrpSpPr>
        <p:grpSpPr>
          <a:xfrm>
            <a:off x="4793319" y="3901506"/>
            <a:ext cx="473251" cy="381893"/>
            <a:chOff x="3347200" y="2315450"/>
            <a:chExt cx="2157025" cy="1740625"/>
          </a:xfrm>
        </p:grpSpPr>
        <p:sp>
          <p:nvSpPr>
            <p:cNvPr id="527" name="Google Shape;527;p36"/>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 name="Google Shape;529;p36"/>
          <p:cNvPicPr preferRelativeResize="0"/>
          <p:nvPr/>
        </p:nvPicPr>
        <p:blipFill>
          <a:blip r:embed="rId3">
            <a:alphaModFix/>
          </a:blip>
          <a:stretch>
            <a:fillRect/>
          </a:stretch>
        </p:blipFill>
        <p:spPr>
          <a:xfrm>
            <a:off x="6673575" y="1034100"/>
            <a:ext cx="1259932" cy="3773975"/>
          </a:xfrm>
          <a:prstGeom prst="rect">
            <a:avLst/>
          </a:prstGeom>
          <a:noFill/>
          <a:ln>
            <a:noFill/>
          </a:ln>
        </p:spPr>
      </p:pic>
      <p:sp>
        <p:nvSpPr>
          <p:cNvPr id="530" name="Google Shape;530;p36"/>
          <p:cNvSpPr txBox="1"/>
          <p:nvPr/>
        </p:nvSpPr>
        <p:spPr>
          <a:xfrm>
            <a:off x="4819675" y="4808075"/>
            <a:ext cx="382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a:t>
            </a:r>
            <a:r>
              <a:rPr lang="en" sz="800">
                <a:latin typeface="EB Garamond"/>
                <a:ea typeface="EB Garamond"/>
                <a:cs typeface="EB Garamond"/>
                <a:sym typeface="EB Garamond"/>
              </a:rPr>
              <a:t>1</a:t>
            </a:r>
            <a:r>
              <a:rPr lang="en" sz="800">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 (n.d.).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531" name="Google Shape;531;p36"/>
          <p:cNvSpPr txBox="1"/>
          <p:nvPr/>
        </p:nvSpPr>
        <p:spPr>
          <a:xfrm>
            <a:off x="7833225" y="1226900"/>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1]</a:t>
            </a:r>
            <a:endParaRPr>
              <a:latin typeface="EB Garamond"/>
              <a:ea typeface="EB Garamond"/>
              <a:cs typeface="EB Garamond"/>
              <a:sym typeface="EB Garamond"/>
            </a:endParaRPr>
          </a:p>
        </p:txBody>
      </p:sp>
      <p:sp>
        <p:nvSpPr>
          <p:cNvPr id="532" name="Google Shape;53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36"/>
          <p:cNvSpPr txBox="1"/>
          <p:nvPr/>
        </p:nvSpPr>
        <p:spPr>
          <a:xfrm>
            <a:off x="592050" y="4015150"/>
            <a:ext cx="3639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KEY NEEDS / PAIN POINTS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Running the queries in the current system is very slow and requires modifications several times.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Cannot perform machine learning effectively with current system and its difficult to code for as well.</a:t>
            </a:r>
            <a:endParaRPr sz="1100">
              <a:solidFill>
                <a:srgbClr val="434343"/>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DATA ANALYST</a:t>
            </a:r>
            <a:endParaRPr/>
          </a:p>
        </p:txBody>
      </p:sp>
      <p:graphicFrame>
        <p:nvGraphicFramePr>
          <p:cNvPr id="539" name="Google Shape;539;p37"/>
          <p:cNvGraphicFramePr/>
          <p:nvPr/>
        </p:nvGraphicFramePr>
        <p:xfrm>
          <a:off x="790975" y="910985"/>
          <a:ext cx="3000000" cy="3000000"/>
        </p:xfrm>
        <a:graphic>
          <a:graphicData uri="http://schemas.openxmlformats.org/drawingml/2006/table">
            <a:tbl>
              <a:tblPr>
                <a:noFill/>
                <a:tableStyleId>{DD01734B-D572-4965-821C-8652CC30D2E9}</a:tableStyleId>
              </a:tblPr>
              <a:tblGrid>
                <a:gridCol w="370850"/>
                <a:gridCol w="829625"/>
                <a:gridCol w="1158175"/>
                <a:gridCol w="1158175"/>
                <a:gridCol w="967000"/>
                <a:gridCol w="1835025"/>
                <a:gridCol w="1557825"/>
              </a:tblGrid>
              <a:tr h="4318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948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r>
                        <a:rPr lang="en" sz="1100">
                          <a:solidFill>
                            <a:srgbClr val="FFFFFF"/>
                          </a:solidFill>
                          <a:latin typeface="Montserrat ExtraBold"/>
                          <a:ea typeface="Montserrat ExtraBold"/>
                          <a:cs typeface="Montserrat ExtraBold"/>
                          <a:sym typeface="Montserrat ExtraBold"/>
                        </a:rPr>
                        <a:t>.</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solidFill>
                          <a:srgbClr val="434343"/>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14</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434343"/>
                        </a:solidFill>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Customer Data Analysis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Zuni Jacob(data analyst), I want to provide analysis regarding our existing customers so that I can meet the requirements of the asking teams</a:t>
                      </a:r>
                      <a:endParaRPr sz="10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results of the analysis should check off all the requirements from the asking team.</a:t>
                      </a:r>
                      <a:endParaRPr sz="13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D</a:t>
                      </a:r>
                      <a:r>
                        <a:rPr lang="en" sz="1000">
                          <a:solidFill>
                            <a:srgbClr val="434343"/>
                          </a:solidFill>
                          <a:latin typeface="EB Garamond"/>
                          <a:ea typeface="EB Garamond"/>
                          <a:cs typeface="EB Garamond"/>
                          <a:sym typeface="EB Garamond"/>
                        </a:rPr>
                        <a:t>ata Access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Zuni Jacob(data analyst), I want to be able to access the customer data using the modules / libraries provided by the Data Architect so that I can perform data cleaning &amp; analysis on the data.</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The access is available and error free.</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Customer Segmentation</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Zuni Jacob(data analyst), I want to use Spark’s Machine Learning libraries to get customer segmentation results so that I can get results faster than Hadoop.</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The analysis should take half the time or less than on Hadoop.</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1.3</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5</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Provide Visuals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As Zuni Jacob(data analyst), I want to use my analysis; results and provide dashboards regarding our customer data so that the asking team can make informed  business decisions.</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The </a:t>
                      </a:r>
                      <a:r>
                        <a:rPr lang="en" sz="1000">
                          <a:solidFill>
                            <a:srgbClr val="434343"/>
                          </a:solidFill>
                          <a:latin typeface="EB Garamond"/>
                          <a:ea typeface="EB Garamond"/>
                          <a:cs typeface="EB Garamond"/>
                          <a:sym typeface="EB Garamond"/>
                        </a:rPr>
                        <a:t> analysis will determine the key customer segments  in the visuals.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540" name="Google Shape;54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8"/>
          <p:cNvSpPr/>
          <p:nvPr/>
        </p:nvSpPr>
        <p:spPr>
          <a:xfrm>
            <a:off x="4664275" y="2681663"/>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MANAGER - ALEX WILLIAMS</a:t>
            </a:r>
            <a:endParaRPr/>
          </a:p>
        </p:txBody>
      </p:sp>
      <p:sp>
        <p:nvSpPr>
          <p:cNvPr id="547" name="Google Shape;547;p38"/>
          <p:cNvSpPr txBox="1"/>
          <p:nvPr/>
        </p:nvSpPr>
        <p:spPr>
          <a:xfrm>
            <a:off x="703875" y="2387075"/>
            <a:ext cx="3267300" cy="10317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200">
                <a:solidFill>
                  <a:schemeClr val="dk1"/>
                </a:solidFill>
                <a:latin typeface="Montserrat ExtraBold"/>
                <a:ea typeface="Montserrat ExtraBold"/>
                <a:cs typeface="Montserrat ExtraBold"/>
                <a:sym typeface="Montserrat ExtraBold"/>
              </a:rPr>
              <a:t>  </a:t>
            </a:r>
            <a:r>
              <a:rPr lang="en" sz="1200">
                <a:solidFill>
                  <a:srgbClr val="434343"/>
                </a:solidFill>
                <a:latin typeface="Montserrat ExtraBold"/>
                <a:ea typeface="Montserrat ExtraBold"/>
                <a:cs typeface="Montserrat ExtraBold"/>
                <a:sym typeface="Montserrat ExtraBold"/>
              </a:rPr>
              <a:t>FUNCTIONS</a:t>
            </a:r>
            <a:endParaRPr sz="1200">
              <a:solidFill>
                <a:schemeClr val="dk1"/>
              </a:solidFill>
              <a:latin typeface="Montserrat ExtraBold"/>
              <a:ea typeface="Montserrat ExtraBold"/>
              <a:cs typeface="Montserrat ExtraBold"/>
              <a:sym typeface="Montserrat ExtraBol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Looks for quality products that enhance teams productivity</a:t>
            </a:r>
            <a:endParaRPr sz="1150">
              <a:solidFill>
                <a:schemeClr val="dk1"/>
              </a:solidFill>
              <a:latin typeface="EB Garamond"/>
              <a:ea typeface="EB Garamond"/>
              <a:cs typeface="EB Garamond"/>
              <a:sym typeface="EB Garamon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Understand his users and their requirements </a:t>
            </a:r>
            <a:endParaRPr sz="1200">
              <a:solidFill>
                <a:schemeClr val="dk1"/>
              </a:solidFill>
              <a:latin typeface="Montserrat ExtraBold"/>
              <a:ea typeface="Montserrat ExtraBold"/>
              <a:cs typeface="Montserrat ExtraBold"/>
              <a:sym typeface="Montserrat ExtraBol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Use better system that allows quicker reporting</a:t>
            </a:r>
            <a:endParaRPr sz="1200">
              <a:solidFill>
                <a:schemeClr val="dk1"/>
              </a:solidFill>
              <a:latin typeface="EB Garamond"/>
              <a:ea typeface="EB Garamond"/>
              <a:cs typeface="EB Garamond"/>
              <a:sym typeface="EB Garamond"/>
            </a:endParaRPr>
          </a:p>
        </p:txBody>
      </p:sp>
      <p:sp>
        <p:nvSpPr>
          <p:cNvPr id="548" name="Google Shape;548;p38"/>
          <p:cNvSpPr txBox="1"/>
          <p:nvPr/>
        </p:nvSpPr>
        <p:spPr>
          <a:xfrm>
            <a:off x="981475" y="3678079"/>
            <a:ext cx="2188200" cy="7404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grpSp>
        <p:nvGrpSpPr>
          <p:cNvPr id="549" name="Google Shape;549;p38"/>
          <p:cNvGrpSpPr/>
          <p:nvPr/>
        </p:nvGrpSpPr>
        <p:grpSpPr>
          <a:xfrm>
            <a:off x="3497919" y="3749106"/>
            <a:ext cx="473251" cy="381893"/>
            <a:chOff x="3347200" y="2315450"/>
            <a:chExt cx="2157025" cy="1740625"/>
          </a:xfrm>
        </p:grpSpPr>
        <p:sp>
          <p:nvSpPr>
            <p:cNvPr id="550" name="Google Shape;550;p38"/>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38"/>
          <p:cNvSpPr txBox="1"/>
          <p:nvPr/>
        </p:nvSpPr>
        <p:spPr>
          <a:xfrm>
            <a:off x="5321575" y="4524775"/>
            <a:ext cx="529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pic>
        <p:nvPicPr>
          <p:cNvPr id="553" name="Google Shape;553;p38"/>
          <p:cNvPicPr preferRelativeResize="0"/>
          <p:nvPr/>
        </p:nvPicPr>
        <p:blipFill>
          <a:blip r:embed="rId3">
            <a:alphaModFix/>
          </a:blip>
          <a:stretch>
            <a:fillRect/>
          </a:stretch>
        </p:blipFill>
        <p:spPr>
          <a:xfrm>
            <a:off x="6473150" y="1030950"/>
            <a:ext cx="1341750" cy="3641899"/>
          </a:xfrm>
          <a:prstGeom prst="rect">
            <a:avLst/>
          </a:prstGeom>
          <a:noFill/>
          <a:ln>
            <a:noFill/>
          </a:ln>
        </p:spPr>
      </p:pic>
      <p:sp>
        <p:nvSpPr>
          <p:cNvPr id="554" name="Google Shape;554;p38"/>
          <p:cNvSpPr txBox="1"/>
          <p:nvPr/>
        </p:nvSpPr>
        <p:spPr>
          <a:xfrm>
            <a:off x="617925" y="3338975"/>
            <a:ext cx="3439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Technology Enthusiast</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Customer Focused</a:t>
            </a:r>
            <a:endParaRPr/>
          </a:p>
        </p:txBody>
      </p:sp>
      <p:sp>
        <p:nvSpPr>
          <p:cNvPr id="555" name="Google Shape;555;p38"/>
          <p:cNvSpPr/>
          <p:nvPr/>
        </p:nvSpPr>
        <p:spPr>
          <a:xfrm>
            <a:off x="4664263" y="152923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38"/>
          <p:cNvGrpSpPr/>
          <p:nvPr/>
        </p:nvGrpSpPr>
        <p:grpSpPr>
          <a:xfrm>
            <a:off x="4782629" y="1636032"/>
            <a:ext cx="420580" cy="443712"/>
            <a:chOff x="4982550" y="238125"/>
            <a:chExt cx="1939050" cy="2045700"/>
          </a:xfrm>
        </p:grpSpPr>
        <p:sp>
          <p:nvSpPr>
            <p:cNvPr id="557" name="Google Shape;557;p38"/>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38"/>
          <p:cNvGrpSpPr/>
          <p:nvPr/>
        </p:nvGrpSpPr>
        <p:grpSpPr>
          <a:xfrm>
            <a:off x="4782617" y="2799760"/>
            <a:ext cx="420626" cy="421150"/>
            <a:chOff x="697975" y="3427775"/>
            <a:chExt cx="2044850" cy="2047400"/>
          </a:xfrm>
        </p:grpSpPr>
        <p:sp>
          <p:nvSpPr>
            <p:cNvPr id="566" name="Google Shape;566;p38"/>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38"/>
          <p:cNvSpPr/>
          <p:nvPr/>
        </p:nvSpPr>
        <p:spPr>
          <a:xfrm>
            <a:off x="4664275" y="38674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38"/>
          <p:cNvGrpSpPr/>
          <p:nvPr/>
        </p:nvGrpSpPr>
        <p:grpSpPr>
          <a:xfrm>
            <a:off x="4756294" y="4005181"/>
            <a:ext cx="473251" cy="381893"/>
            <a:chOff x="3347200" y="2315450"/>
            <a:chExt cx="2157025" cy="1740625"/>
          </a:xfrm>
        </p:grpSpPr>
        <p:sp>
          <p:nvSpPr>
            <p:cNvPr id="587" name="Google Shape;587;p38"/>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38"/>
          <p:cNvSpPr txBox="1"/>
          <p:nvPr/>
        </p:nvSpPr>
        <p:spPr>
          <a:xfrm>
            <a:off x="7613000" y="1294875"/>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1]</a:t>
            </a:r>
            <a:endParaRPr/>
          </a:p>
        </p:txBody>
      </p:sp>
      <p:sp>
        <p:nvSpPr>
          <p:cNvPr id="590" name="Google Shape;59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38"/>
          <p:cNvSpPr txBox="1"/>
          <p:nvPr/>
        </p:nvSpPr>
        <p:spPr>
          <a:xfrm>
            <a:off x="617925" y="3954150"/>
            <a:ext cx="3804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KEY NEEDS</a:t>
            </a:r>
            <a:r>
              <a:rPr lang="en" sz="1200">
                <a:solidFill>
                  <a:srgbClr val="434343"/>
                </a:solidFill>
                <a:latin typeface="Montserrat ExtraBold"/>
                <a:ea typeface="Montserrat ExtraBold"/>
                <a:cs typeface="Montserrat ExtraBold"/>
                <a:sym typeface="Montserrat ExtraBold"/>
              </a:rPr>
              <a:t> / PAIN POINTS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 The current system cannot provide a detailed customer segmentation information, so cannot develop customer centric product features.</a:t>
            </a:r>
            <a:endParaRPr/>
          </a:p>
        </p:txBody>
      </p:sp>
      <p:sp>
        <p:nvSpPr>
          <p:cNvPr id="592" name="Google Shape;592;p38"/>
          <p:cNvSpPr txBox="1"/>
          <p:nvPr/>
        </p:nvSpPr>
        <p:spPr>
          <a:xfrm>
            <a:off x="703875" y="1110053"/>
            <a:ext cx="3718500" cy="13191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40 years old and father of two</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Technology </a:t>
            </a:r>
            <a:r>
              <a:rPr lang="en" sz="1100">
                <a:solidFill>
                  <a:srgbClr val="434343"/>
                </a:solidFill>
                <a:latin typeface="EB Garamond"/>
                <a:ea typeface="EB Garamond"/>
                <a:cs typeface="EB Garamond"/>
                <a:sym typeface="EB Garamond"/>
              </a:rPr>
              <a:t>enthusiast</a:t>
            </a:r>
            <a:r>
              <a:rPr lang="en" sz="1100">
                <a:solidFill>
                  <a:srgbClr val="434343"/>
                </a:solidFill>
                <a:latin typeface="EB Garamond"/>
                <a:ea typeface="EB Garamond"/>
                <a:cs typeface="EB Garamond"/>
                <a:sym typeface="EB Garamond"/>
              </a:rPr>
              <a:t> and customer-centric &amp; growth-oriented Product manager with 10 years of experience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With Sprinters Inc. for 1 year</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Loves mountain biking, reading and traveling</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PRODUCT MANAGER</a:t>
            </a:r>
            <a:endParaRPr/>
          </a:p>
        </p:txBody>
      </p:sp>
      <p:graphicFrame>
        <p:nvGraphicFramePr>
          <p:cNvPr id="598" name="Google Shape;598;p39"/>
          <p:cNvGraphicFramePr/>
          <p:nvPr/>
        </p:nvGraphicFramePr>
        <p:xfrm>
          <a:off x="300725" y="1034110"/>
          <a:ext cx="3000000" cy="3000000"/>
        </p:xfrm>
        <a:graphic>
          <a:graphicData uri="http://schemas.openxmlformats.org/drawingml/2006/table">
            <a:tbl>
              <a:tblPr>
                <a:noFill/>
                <a:tableStyleId>{DD01734B-D572-4965-821C-8652CC30D2E9}</a:tableStyleId>
              </a:tblPr>
              <a:tblGrid>
                <a:gridCol w="404475"/>
                <a:gridCol w="904875"/>
                <a:gridCol w="1263225"/>
                <a:gridCol w="1263225"/>
                <a:gridCol w="1054700"/>
                <a:gridCol w="2001450"/>
                <a:gridCol w="1699100"/>
              </a:tblGrid>
              <a:tr h="4839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10100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r>
                        <a:rPr lang="en" sz="1100">
                          <a:solidFill>
                            <a:srgbClr val="FFFFFF"/>
                          </a:solidFill>
                          <a:latin typeface="Montserrat ExtraBold"/>
                          <a:ea typeface="Montserrat ExtraBold"/>
                          <a:cs typeface="Montserrat ExtraBold"/>
                          <a:sym typeface="Montserrat ExtraBold"/>
                        </a:rPr>
                        <a:t>.</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434343"/>
                        </a:solidFill>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Build customer centric products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Alex Williams(Product Manager)  I </a:t>
                      </a:r>
                      <a:r>
                        <a:rPr lang="en" sz="900">
                          <a:solidFill>
                            <a:srgbClr val="434343"/>
                          </a:solidFill>
                          <a:latin typeface="EB Garamond"/>
                          <a:ea typeface="EB Garamond"/>
                          <a:cs typeface="EB Garamond"/>
                          <a:sym typeface="EB Garamond"/>
                        </a:rPr>
                        <a:t>want to  develop products that would resonate with specific target audience so that I can build products that are viable for the business. </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Product sales for the new target segment should increase sales by at least 20%</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latin typeface="EB Garamond"/>
                          <a:ea typeface="EB Garamond"/>
                          <a:cs typeface="EB Garamond"/>
                          <a:sym typeface="EB Garamond"/>
                        </a:rPr>
                        <a:t>1</a:t>
                      </a:r>
                      <a:endParaRPr sz="1100">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latin typeface="EB Garamond"/>
                        <a:ea typeface="EB Garamond"/>
                        <a:cs typeface="EB Garamond"/>
                        <a:sym typeface="EB Garamond"/>
                      </a:endParaRPr>
                    </a:p>
                    <a:p>
                      <a:pPr indent="0" lvl="0" marL="0" rtl="0" algn="ctr">
                        <a:spcBef>
                          <a:spcPts val="0"/>
                        </a:spcBef>
                        <a:spcAft>
                          <a:spcPts val="0"/>
                        </a:spcAft>
                        <a:buNone/>
                      </a:pPr>
                      <a:r>
                        <a:rPr lang="en" sz="1100">
                          <a:latin typeface="EB Garamond"/>
                          <a:ea typeface="EB Garamond"/>
                          <a:cs typeface="EB Garamond"/>
                          <a:sym typeface="EB Garamond"/>
                        </a:rPr>
                        <a:t>5</a:t>
                      </a:r>
                      <a:endParaRPr sz="11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Customer Segmentation </a:t>
                      </a:r>
                      <a:endParaRPr sz="10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t>
                      </a:r>
                      <a:r>
                        <a:rPr lang="en" sz="900">
                          <a:solidFill>
                            <a:srgbClr val="434343"/>
                          </a:solidFill>
                          <a:latin typeface="EB Garamond"/>
                          <a:ea typeface="EB Garamond"/>
                          <a:cs typeface="EB Garamond"/>
                          <a:sym typeface="EB Garamond"/>
                        </a:rPr>
                        <a:t>Alex Williams(Product Manager) I want </a:t>
                      </a:r>
                      <a:r>
                        <a:rPr lang="en" sz="900">
                          <a:solidFill>
                            <a:srgbClr val="434343"/>
                          </a:solidFill>
                          <a:latin typeface="EB Garamond"/>
                          <a:ea typeface="EB Garamond"/>
                          <a:cs typeface="EB Garamond"/>
                          <a:sym typeface="EB Garamond"/>
                        </a:rPr>
                        <a:t>to  address pain points of customer segments so that I can prioritize key features for product development  and build product roadmap </a:t>
                      </a:r>
                      <a:endParaRPr sz="1200">
                        <a:solidFill>
                          <a:srgbClr val="434343"/>
                        </a:solidFill>
                        <a:highlight>
                          <a:schemeClr val="lt1"/>
                        </a:highlight>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Newly added feature set to the product should increase revenues of the product line by at least 15%</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1</a:t>
                      </a:r>
                      <a:endParaRPr sz="1100">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3</a:t>
                      </a:r>
                      <a:endParaRPr sz="11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Utilize</a:t>
                      </a:r>
                      <a:r>
                        <a:rPr lang="en" sz="1000">
                          <a:solidFill>
                            <a:srgbClr val="434343"/>
                          </a:solidFill>
                          <a:latin typeface="EB Garamond"/>
                          <a:ea typeface="EB Garamond"/>
                          <a:cs typeface="EB Garamond"/>
                          <a:sym typeface="EB Garamond"/>
                        </a:rPr>
                        <a:t> Visuals</a:t>
                      </a:r>
                      <a:endParaRPr sz="10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As </a:t>
                      </a:r>
                      <a:r>
                        <a:rPr lang="en" sz="900">
                          <a:solidFill>
                            <a:srgbClr val="434343"/>
                          </a:solidFill>
                          <a:latin typeface="EB Garamond"/>
                          <a:ea typeface="EB Garamond"/>
                          <a:cs typeface="EB Garamond"/>
                          <a:sym typeface="EB Garamond"/>
                        </a:rPr>
                        <a:t>Alex Williams(Product Manager)  I want </a:t>
                      </a:r>
                      <a:r>
                        <a:rPr lang="en" sz="900">
                          <a:solidFill>
                            <a:srgbClr val="434343"/>
                          </a:solidFill>
                          <a:latin typeface="EB Garamond"/>
                          <a:ea typeface="EB Garamond"/>
                          <a:cs typeface="EB Garamond"/>
                          <a:sym typeface="EB Garamond"/>
                        </a:rPr>
                        <a:t> to use dashboards  to visualize reports so that I can track our customer segments </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Product manager should be able to visualize  daily/weekly/monthly active customer metrics using dashboard</a:t>
                      </a:r>
                      <a:endParaRPr sz="6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599" name="Google Shape;59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0"/>
          <p:cNvSpPr/>
          <p:nvPr/>
        </p:nvSpPr>
        <p:spPr>
          <a:xfrm>
            <a:off x="5244025" y="15834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MANAGER - GARY WYNYARD</a:t>
            </a:r>
            <a:endParaRPr/>
          </a:p>
        </p:txBody>
      </p:sp>
      <p:sp>
        <p:nvSpPr>
          <p:cNvPr id="606" name="Google Shape;606;p40"/>
          <p:cNvSpPr txBox="1"/>
          <p:nvPr/>
        </p:nvSpPr>
        <p:spPr>
          <a:xfrm>
            <a:off x="797775" y="1082175"/>
            <a:ext cx="3788400" cy="13998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BACKGROUND</a:t>
            </a:r>
            <a:endParaRPr sz="1100">
              <a:solidFill>
                <a:schemeClr val="dk1"/>
              </a:solidFill>
              <a:latin typeface="Montserrat ExtraBold"/>
              <a:ea typeface="Montserrat ExtraBold"/>
              <a:cs typeface="Montserrat ExtraBold"/>
              <a:sym typeface="Montserrat ExtraBol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50 years old marketing manager, joined Sprinters inc 5 years ago. </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Gary was born in Babruysk in the Soviet Union and immigrated to the United States at the age of three.</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 Graduated with a bachelor’s degree in management science. </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With his life experience of working in many different fields and industries, Gary helps the Sprinters with analyzing and predicting the market demand to meet the satisfaction of customer.</a:t>
            </a:r>
            <a:endParaRPr sz="1000">
              <a:solidFill>
                <a:schemeClr val="dk1"/>
              </a:solidFill>
              <a:latin typeface="EB Garamond"/>
              <a:ea typeface="EB Garamond"/>
              <a:cs typeface="EB Garamond"/>
              <a:sym typeface="EB Garamond"/>
            </a:endParaRPr>
          </a:p>
          <a:p>
            <a:pPr indent="0" lvl="0" marL="0" marR="0" rtl="0" algn="r">
              <a:lnSpc>
                <a:spcPct val="100000"/>
              </a:lnSpc>
              <a:spcBef>
                <a:spcPts val="0"/>
              </a:spcBef>
              <a:spcAft>
                <a:spcPts val="0"/>
              </a:spcAft>
              <a:buNone/>
            </a:pPr>
            <a:r>
              <a:t/>
            </a:r>
            <a:endParaRPr sz="1100">
              <a:solidFill>
                <a:schemeClr val="dk1"/>
              </a:solidFill>
              <a:latin typeface="EB Garamond"/>
              <a:ea typeface="EB Garamond"/>
              <a:cs typeface="EB Garamond"/>
              <a:sym typeface="EB Garamond"/>
            </a:endParaRPr>
          </a:p>
        </p:txBody>
      </p:sp>
      <p:sp>
        <p:nvSpPr>
          <p:cNvPr id="607" name="Google Shape;607;p40"/>
          <p:cNvSpPr txBox="1"/>
          <p:nvPr/>
        </p:nvSpPr>
        <p:spPr>
          <a:xfrm>
            <a:off x="797775" y="2481975"/>
            <a:ext cx="3682500" cy="12120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FUNCTIONS</a:t>
            </a:r>
            <a:endParaRPr sz="11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Developing, implementing and executing strategic marketing plans</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Championing customer relationship management in the organization</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Predicting and planning for the future market demand </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Analyzes customer data received from analytics team to make business decisions</a:t>
            </a:r>
            <a:endParaRPr sz="1000">
              <a:solidFill>
                <a:schemeClr val="dk1"/>
              </a:solidFill>
              <a:latin typeface="EB Garamond"/>
              <a:ea typeface="EB Garamond"/>
              <a:cs typeface="EB Garamond"/>
              <a:sym typeface="EB Garamond"/>
            </a:endParaRPr>
          </a:p>
          <a:p>
            <a:pPr indent="0" lvl="0" marL="0" marR="0" rtl="0" algn="r">
              <a:lnSpc>
                <a:spcPct val="100000"/>
              </a:lnSpc>
              <a:spcBef>
                <a:spcPts val="0"/>
              </a:spcBef>
              <a:spcAft>
                <a:spcPts val="0"/>
              </a:spcAft>
              <a:buNone/>
            </a:pPr>
            <a:r>
              <a:t/>
            </a:r>
            <a:endParaRPr sz="1200">
              <a:solidFill>
                <a:schemeClr val="dk1"/>
              </a:solidFill>
              <a:latin typeface="Montserrat ExtraBold"/>
              <a:ea typeface="Montserrat ExtraBold"/>
              <a:cs typeface="Montserrat ExtraBold"/>
              <a:sym typeface="Montserrat ExtraBold"/>
            </a:endParaRPr>
          </a:p>
        </p:txBody>
      </p:sp>
      <p:sp>
        <p:nvSpPr>
          <p:cNvPr id="608" name="Google Shape;608;p40"/>
          <p:cNvSpPr txBox="1"/>
          <p:nvPr/>
        </p:nvSpPr>
        <p:spPr>
          <a:xfrm>
            <a:off x="797775" y="3693975"/>
            <a:ext cx="3304800" cy="657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CHARACTERISTICS</a:t>
            </a:r>
            <a:endParaRPr sz="1100">
              <a:solidFill>
                <a:schemeClr val="dk1"/>
              </a:solidFill>
              <a:latin typeface="Montserrat ExtraBold"/>
              <a:ea typeface="Montserrat ExtraBold"/>
              <a:cs typeface="Montserrat ExtraBold"/>
              <a:sym typeface="Montserrat ExtraBol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With good critical thinking and organization skills</a:t>
            </a:r>
            <a:endParaRPr sz="1000">
              <a:solidFill>
                <a:schemeClr val="dk1"/>
              </a:solidFill>
              <a:latin typeface="EB Garamond"/>
              <a:ea typeface="EB Garamond"/>
              <a:cs typeface="EB Garamond"/>
              <a:sym typeface="EB Garamond"/>
            </a:endParaRPr>
          </a:p>
          <a:p>
            <a:pPr indent="-292100" lvl="0" marL="457200" rtl="0" algn="l">
              <a:lnSpc>
                <a:spcPct val="115000"/>
              </a:lnSpc>
              <a:spcBef>
                <a:spcPts val="0"/>
              </a:spcBef>
              <a:spcAft>
                <a:spcPts val="0"/>
              </a:spcAft>
              <a:buClr>
                <a:schemeClr val="dk1"/>
              </a:buClr>
              <a:buSzPts val="1000"/>
              <a:buFont typeface="EB Garamond"/>
              <a:buChar char="●"/>
            </a:pPr>
            <a:r>
              <a:rPr lang="en" sz="1000">
                <a:solidFill>
                  <a:schemeClr val="dk1"/>
                </a:solidFill>
                <a:latin typeface="EB Garamond"/>
                <a:ea typeface="EB Garamond"/>
                <a:cs typeface="EB Garamond"/>
                <a:sym typeface="EB Garamond"/>
              </a:rPr>
              <a:t>Sophisticated and experienced</a:t>
            </a:r>
            <a:endParaRPr sz="10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0" lvl="0" marL="0" marR="0" rtl="0" algn="r">
              <a:lnSpc>
                <a:spcPct val="100000"/>
              </a:lnSpc>
              <a:spcBef>
                <a:spcPts val="1200"/>
              </a:spcBef>
              <a:spcAft>
                <a:spcPts val="0"/>
              </a:spcAft>
              <a:buNone/>
            </a:pPr>
            <a:r>
              <a:t/>
            </a:r>
            <a:endParaRPr sz="1100">
              <a:solidFill>
                <a:schemeClr val="dk1"/>
              </a:solidFill>
              <a:latin typeface="EB Garamond"/>
              <a:ea typeface="EB Garamond"/>
              <a:cs typeface="EB Garamond"/>
              <a:sym typeface="EB Garamond"/>
            </a:endParaRPr>
          </a:p>
        </p:txBody>
      </p:sp>
      <p:sp>
        <p:nvSpPr>
          <p:cNvPr id="609" name="Google Shape;609;p40"/>
          <p:cNvSpPr txBox="1"/>
          <p:nvPr/>
        </p:nvSpPr>
        <p:spPr>
          <a:xfrm>
            <a:off x="5005675" y="4792750"/>
            <a:ext cx="522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latin typeface="EB Garamond"/>
              <a:ea typeface="EB Garamond"/>
              <a:cs typeface="EB Garamond"/>
              <a:sym typeface="EB Garamond"/>
            </a:endParaRPr>
          </a:p>
        </p:txBody>
      </p:sp>
      <p:pic>
        <p:nvPicPr>
          <p:cNvPr id="610" name="Google Shape;610;p40"/>
          <p:cNvPicPr preferRelativeResize="0"/>
          <p:nvPr/>
        </p:nvPicPr>
        <p:blipFill>
          <a:blip r:embed="rId3">
            <a:alphaModFix/>
          </a:blip>
          <a:stretch>
            <a:fillRect/>
          </a:stretch>
        </p:blipFill>
        <p:spPr>
          <a:xfrm>
            <a:off x="6798600" y="963500"/>
            <a:ext cx="1421964" cy="3829251"/>
          </a:xfrm>
          <a:prstGeom prst="rect">
            <a:avLst/>
          </a:prstGeom>
          <a:noFill/>
          <a:ln>
            <a:noFill/>
          </a:ln>
        </p:spPr>
      </p:pic>
      <p:grpSp>
        <p:nvGrpSpPr>
          <p:cNvPr id="611" name="Google Shape;611;p40"/>
          <p:cNvGrpSpPr/>
          <p:nvPr/>
        </p:nvGrpSpPr>
        <p:grpSpPr>
          <a:xfrm>
            <a:off x="5362404" y="1690282"/>
            <a:ext cx="420580" cy="443712"/>
            <a:chOff x="4982550" y="238125"/>
            <a:chExt cx="1939050" cy="2045700"/>
          </a:xfrm>
        </p:grpSpPr>
        <p:sp>
          <p:nvSpPr>
            <p:cNvPr id="612" name="Google Shape;612;p40"/>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40"/>
          <p:cNvSpPr/>
          <p:nvPr/>
        </p:nvSpPr>
        <p:spPr>
          <a:xfrm>
            <a:off x="5244025" y="279017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40"/>
          <p:cNvGrpSpPr/>
          <p:nvPr/>
        </p:nvGrpSpPr>
        <p:grpSpPr>
          <a:xfrm>
            <a:off x="5362380" y="2908272"/>
            <a:ext cx="420626" cy="421150"/>
            <a:chOff x="697975" y="3427775"/>
            <a:chExt cx="2044850" cy="2047400"/>
          </a:xfrm>
        </p:grpSpPr>
        <p:sp>
          <p:nvSpPr>
            <p:cNvPr id="622" name="Google Shape;622;p40"/>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0"/>
          <p:cNvSpPr txBox="1"/>
          <p:nvPr/>
        </p:nvSpPr>
        <p:spPr>
          <a:xfrm>
            <a:off x="7735550" y="1034100"/>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642" name="Google Shape;64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40"/>
          <p:cNvSpPr txBox="1"/>
          <p:nvPr/>
        </p:nvSpPr>
        <p:spPr>
          <a:xfrm>
            <a:off x="701150" y="4162400"/>
            <a:ext cx="3682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 </a:t>
            </a:r>
            <a:r>
              <a:rPr lang="en" sz="1100">
                <a:solidFill>
                  <a:srgbClr val="434343"/>
                </a:solidFill>
                <a:latin typeface="Montserrat ExtraBold"/>
                <a:ea typeface="Montserrat ExtraBold"/>
                <a:cs typeface="Montserrat ExtraBold"/>
                <a:sym typeface="Montserrat ExtraBold"/>
              </a:rPr>
              <a:t>KEY</a:t>
            </a:r>
            <a:r>
              <a:rPr lang="en" sz="1100">
                <a:solidFill>
                  <a:srgbClr val="434343"/>
                </a:solidFill>
                <a:latin typeface="Montserrat ExtraBold"/>
                <a:ea typeface="Montserrat ExtraBold"/>
                <a:cs typeface="Montserrat ExtraBold"/>
                <a:sym typeface="Montserrat ExtraBold"/>
              </a:rPr>
              <a:t> NEEDS</a:t>
            </a:r>
            <a:r>
              <a:rPr lang="en" sz="1200">
                <a:solidFill>
                  <a:srgbClr val="434343"/>
                </a:solidFill>
                <a:latin typeface="Montserrat ExtraBold"/>
                <a:ea typeface="Montserrat ExtraBold"/>
                <a:cs typeface="Montserrat ExtraBold"/>
                <a:sym typeface="Montserrat ExtraBold"/>
              </a:rPr>
              <a:t> / PAIN POINTS</a:t>
            </a:r>
            <a:endParaRPr sz="1100">
              <a:solidFill>
                <a:srgbClr val="434343"/>
              </a:solidFill>
              <a:latin typeface="Montserrat ExtraBold"/>
              <a:ea typeface="Montserrat ExtraBold"/>
              <a:cs typeface="Montserrat ExtraBold"/>
              <a:sym typeface="Montserrat ExtraBol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 </a:t>
            </a:r>
            <a:r>
              <a:rPr lang="en" sz="1000">
                <a:solidFill>
                  <a:srgbClr val="434343"/>
                </a:solidFill>
                <a:latin typeface="EB Garamond"/>
                <a:ea typeface="EB Garamond"/>
                <a:cs typeface="EB Garamond"/>
                <a:sym typeface="EB Garamond"/>
              </a:rPr>
              <a:t>The current system cannot provide a detailed customer segmentation information / dashboards / visuals, so cannot develop customer centric marketing campaigns / strategies.</a:t>
            </a:r>
            <a:endParaRPr sz="1000">
              <a:solidFill>
                <a:schemeClr val="dk1"/>
              </a:solidFill>
            </a:endParaRPr>
          </a:p>
        </p:txBody>
      </p:sp>
      <p:sp>
        <p:nvSpPr>
          <p:cNvPr id="644" name="Google Shape;644;p40"/>
          <p:cNvSpPr/>
          <p:nvPr/>
        </p:nvSpPr>
        <p:spPr>
          <a:xfrm>
            <a:off x="5244038" y="380671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0"/>
          <p:cNvGrpSpPr/>
          <p:nvPr/>
        </p:nvGrpSpPr>
        <p:grpSpPr>
          <a:xfrm>
            <a:off x="5336056" y="3944431"/>
            <a:ext cx="473251" cy="381893"/>
            <a:chOff x="3347200" y="2315450"/>
            <a:chExt cx="2157025" cy="1740625"/>
          </a:xfrm>
        </p:grpSpPr>
        <p:sp>
          <p:nvSpPr>
            <p:cNvPr id="646" name="Google Shape;646;p40"/>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MARKETING MANAGER</a:t>
            </a:r>
            <a:endParaRPr/>
          </a:p>
        </p:txBody>
      </p:sp>
      <p:graphicFrame>
        <p:nvGraphicFramePr>
          <p:cNvPr id="653" name="Google Shape;653;p41"/>
          <p:cNvGraphicFramePr/>
          <p:nvPr/>
        </p:nvGraphicFramePr>
        <p:xfrm>
          <a:off x="300725" y="1034110"/>
          <a:ext cx="3000000" cy="3000000"/>
        </p:xfrm>
        <a:graphic>
          <a:graphicData uri="http://schemas.openxmlformats.org/drawingml/2006/table">
            <a:tbl>
              <a:tblPr>
                <a:noFill/>
                <a:tableStyleId>{DD01734B-D572-4965-821C-8652CC30D2E9}</a:tableStyleId>
              </a:tblPr>
              <a:tblGrid>
                <a:gridCol w="404475"/>
                <a:gridCol w="904875"/>
                <a:gridCol w="1263225"/>
                <a:gridCol w="1263225"/>
                <a:gridCol w="1054700"/>
                <a:gridCol w="2001450"/>
                <a:gridCol w="1699100"/>
              </a:tblGrid>
              <a:tr h="4839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10100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6</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434343"/>
                        </a:solidFill>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Marketing Strategy</a:t>
                      </a:r>
                      <a:endParaRPr sz="10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Gary Wynyard (marketing manager), I want to  understand and analyze the market, so that I can develop, implement and execute strategic market plans.</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highlight>
                            <a:schemeClr val="lt1"/>
                          </a:highlight>
                          <a:latin typeface="EB Garamond"/>
                          <a:ea typeface="EB Garamond"/>
                          <a:cs typeface="EB Garamond"/>
                          <a:sym typeface="EB Garamond"/>
                        </a:rPr>
                        <a:t>Marketing manager should be able to visualize sales metrics related to key customer segments  to develop expansion and new customer acquisition strategies </a:t>
                      </a:r>
                      <a:endParaRPr sz="900">
                        <a:solidFill>
                          <a:srgbClr val="434343"/>
                        </a:solidFill>
                        <a:highlight>
                          <a:schemeClr val="lt1"/>
                        </a:highlight>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9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900">
                          <a:solidFill>
                            <a:srgbClr val="434343"/>
                          </a:solidFill>
                          <a:latin typeface="EB Garamond"/>
                          <a:ea typeface="EB Garamond"/>
                          <a:cs typeface="EB Garamond"/>
                          <a:sym typeface="EB Garamond"/>
                        </a:rPr>
                        <a:t>Marketing Research</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Gary Wynyard (marketing manager),</a:t>
                      </a:r>
                      <a:r>
                        <a:rPr lang="en" sz="900">
                          <a:solidFill>
                            <a:srgbClr val="434343"/>
                          </a:solidFill>
                          <a:latin typeface="EB Garamond"/>
                          <a:ea typeface="EB Garamond"/>
                          <a:cs typeface="EB Garamond"/>
                          <a:sym typeface="EB Garamond"/>
                        </a:rPr>
                        <a:t> I want to identify key customer segments, so that I can adjust the marketing strategy according to the new customer segmentation. </a:t>
                      </a:r>
                      <a:endParaRPr sz="1200">
                        <a:solidFill>
                          <a:srgbClr val="434343"/>
                        </a:solidFill>
                        <a:highlight>
                          <a:schemeClr val="lt1"/>
                        </a:highlight>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new research should generate at least 30% more leads than before.</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434343"/>
                          </a:solidFill>
                          <a:latin typeface="EB Garamond"/>
                          <a:ea typeface="EB Garamond"/>
                          <a:cs typeface="EB Garamond"/>
                          <a:sym typeface="EB Garamond"/>
                        </a:rPr>
                        <a:t>Customer  Acquisition</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As Gary Wynyard (marketing manager),</a:t>
                      </a:r>
                      <a:r>
                        <a:rPr lang="en" sz="900">
                          <a:solidFill>
                            <a:srgbClr val="434343"/>
                          </a:solidFill>
                          <a:latin typeface="EB Garamond"/>
                          <a:ea typeface="EB Garamond"/>
                          <a:cs typeface="EB Garamond"/>
                          <a:sym typeface="EB Garamond"/>
                        </a:rPr>
                        <a:t> I want to use the market research and target the identified key customer segments so that I can generate more sales.</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The new market research should generate 20% more revenue / customer acquisition.</a:t>
                      </a:r>
                      <a:endParaRPr sz="6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654" name="Google Shape;65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TESTER - JACK ARANDA</a:t>
            </a:r>
            <a:endParaRPr/>
          </a:p>
        </p:txBody>
      </p:sp>
      <p:sp>
        <p:nvSpPr>
          <p:cNvPr id="660" name="Google Shape;660;p42"/>
          <p:cNvSpPr txBox="1"/>
          <p:nvPr/>
        </p:nvSpPr>
        <p:spPr>
          <a:xfrm>
            <a:off x="5080075" y="4658900"/>
            <a:ext cx="44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pic>
        <p:nvPicPr>
          <p:cNvPr id="661" name="Google Shape;661;p42"/>
          <p:cNvPicPr preferRelativeResize="0"/>
          <p:nvPr/>
        </p:nvPicPr>
        <p:blipFill>
          <a:blip r:embed="rId3">
            <a:alphaModFix/>
          </a:blip>
          <a:stretch>
            <a:fillRect/>
          </a:stretch>
        </p:blipFill>
        <p:spPr>
          <a:xfrm>
            <a:off x="6197225" y="1124925"/>
            <a:ext cx="1639250" cy="3709899"/>
          </a:xfrm>
          <a:prstGeom prst="rect">
            <a:avLst/>
          </a:prstGeom>
          <a:noFill/>
          <a:ln>
            <a:noFill/>
          </a:ln>
        </p:spPr>
      </p:pic>
      <p:sp>
        <p:nvSpPr>
          <p:cNvPr id="662" name="Google Shape;662;p42"/>
          <p:cNvSpPr txBox="1"/>
          <p:nvPr/>
        </p:nvSpPr>
        <p:spPr>
          <a:xfrm>
            <a:off x="693100" y="1124925"/>
            <a:ext cx="3718500" cy="11292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BACKGROUND</a:t>
            </a:r>
            <a:endParaRPr sz="1100">
              <a:solidFill>
                <a:srgbClr val="434343"/>
              </a:solidFill>
              <a:latin typeface="Montserrat ExtraBold"/>
              <a:ea typeface="Montserrat ExtraBold"/>
              <a:cs typeface="Montserrat ExtraBold"/>
              <a:sym typeface="Montserrat ExtraBol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45 </a:t>
            </a:r>
            <a:r>
              <a:rPr lang="en" sz="1000">
                <a:solidFill>
                  <a:srgbClr val="434343"/>
                </a:solidFill>
                <a:latin typeface="EB Garamond"/>
                <a:ea typeface="EB Garamond"/>
                <a:cs typeface="EB Garamond"/>
                <a:sym typeface="EB Garamond"/>
              </a:rPr>
              <a:t>Years old,  born in New York and lives in California</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Bachelor`s of Information Technology from UW-Madison</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Currently employed  as a software tester in Sprinters Inc.</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Held many prior roles in software technologies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Currently, he has shifted his career from software developer to software tester</a:t>
            </a:r>
            <a:endParaRPr sz="10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663" name="Google Shape;663;p42"/>
          <p:cNvSpPr txBox="1"/>
          <p:nvPr/>
        </p:nvSpPr>
        <p:spPr>
          <a:xfrm>
            <a:off x="693100" y="3406050"/>
            <a:ext cx="3580200" cy="657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CHARACTERISTICS</a:t>
            </a:r>
            <a:endParaRPr sz="1100">
              <a:solidFill>
                <a:srgbClr val="434343"/>
              </a:solidFill>
              <a:latin typeface="Montserrat ExtraBold"/>
              <a:ea typeface="Montserrat ExtraBold"/>
              <a:cs typeface="Montserrat ExtraBold"/>
              <a:sym typeface="Montserrat ExtraBol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Tech Enthusiast</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Great communication skills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Good </a:t>
            </a:r>
            <a:r>
              <a:rPr lang="en" sz="1000">
                <a:solidFill>
                  <a:srgbClr val="434343"/>
                </a:solidFill>
                <a:latin typeface="EB Garamond"/>
                <a:ea typeface="EB Garamond"/>
                <a:cs typeface="EB Garamond"/>
                <a:sym typeface="EB Garamond"/>
              </a:rPr>
              <a:t>critical</a:t>
            </a:r>
            <a:r>
              <a:rPr lang="en" sz="1000">
                <a:solidFill>
                  <a:srgbClr val="434343"/>
                </a:solidFill>
                <a:latin typeface="EB Garamond"/>
                <a:ea typeface="EB Garamond"/>
                <a:cs typeface="EB Garamond"/>
                <a:sym typeface="EB Garamond"/>
              </a:rPr>
              <a:t> thinking and problem solving skills</a:t>
            </a:r>
            <a:endParaRPr sz="10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p:txBody>
      </p:sp>
      <p:sp>
        <p:nvSpPr>
          <p:cNvPr id="664" name="Google Shape;664;p42"/>
          <p:cNvSpPr txBox="1"/>
          <p:nvPr/>
        </p:nvSpPr>
        <p:spPr>
          <a:xfrm>
            <a:off x="693100" y="2222550"/>
            <a:ext cx="3777000" cy="13722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FUNCTIONS</a:t>
            </a:r>
            <a:endParaRPr sz="1100">
              <a:solidFill>
                <a:srgbClr val="434343"/>
              </a:solidFill>
              <a:latin typeface="Montserrat ExtraBold"/>
              <a:ea typeface="Montserrat ExtraBold"/>
              <a:cs typeface="Montserrat ExtraBold"/>
              <a:sym typeface="Montserrat ExtraBol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Involves in many types of testing like unit testing, black-box testing</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Helps out in software development projects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Involves in checking performance like MapReduce Jobs, data insertion and consumption</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Involves  in testing the performance of search operations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Involves in testing response time of queries</a:t>
            </a:r>
            <a:endParaRPr sz="10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665" name="Google Shape;665;p42"/>
          <p:cNvSpPr/>
          <p:nvPr/>
        </p:nvSpPr>
        <p:spPr>
          <a:xfrm>
            <a:off x="4422788" y="1495875"/>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42"/>
          <p:cNvGrpSpPr/>
          <p:nvPr/>
        </p:nvGrpSpPr>
        <p:grpSpPr>
          <a:xfrm>
            <a:off x="4541154" y="1602682"/>
            <a:ext cx="420580" cy="443712"/>
            <a:chOff x="4982550" y="238125"/>
            <a:chExt cx="1939050" cy="2045700"/>
          </a:xfrm>
        </p:grpSpPr>
        <p:sp>
          <p:nvSpPr>
            <p:cNvPr id="667" name="Google Shape;667;p42"/>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2"/>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42"/>
          <p:cNvSpPr/>
          <p:nvPr/>
        </p:nvSpPr>
        <p:spPr>
          <a:xfrm>
            <a:off x="4422775" y="2748738"/>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2"/>
          <p:cNvGrpSpPr/>
          <p:nvPr/>
        </p:nvGrpSpPr>
        <p:grpSpPr>
          <a:xfrm>
            <a:off x="4541130" y="2851535"/>
            <a:ext cx="420626" cy="421150"/>
            <a:chOff x="697975" y="3427775"/>
            <a:chExt cx="2044850" cy="2047400"/>
          </a:xfrm>
        </p:grpSpPr>
        <p:sp>
          <p:nvSpPr>
            <p:cNvPr id="677" name="Google Shape;677;p42"/>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2"/>
          <p:cNvSpPr/>
          <p:nvPr/>
        </p:nvSpPr>
        <p:spPr>
          <a:xfrm>
            <a:off x="4422775" y="4001600"/>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42"/>
          <p:cNvGrpSpPr/>
          <p:nvPr/>
        </p:nvGrpSpPr>
        <p:grpSpPr>
          <a:xfrm>
            <a:off x="4514794" y="4139319"/>
            <a:ext cx="473251" cy="381893"/>
            <a:chOff x="3347200" y="2315450"/>
            <a:chExt cx="2157025" cy="1740625"/>
          </a:xfrm>
        </p:grpSpPr>
        <p:sp>
          <p:nvSpPr>
            <p:cNvPr id="698" name="Google Shape;698;p42"/>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42"/>
          <p:cNvSpPr txBox="1"/>
          <p:nvPr/>
        </p:nvSpPr>
        <p:spPr>
          <a:xfrm>
            <a:off x="7439975" y="1294875"/>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701" name="Google Shape;70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42"/>
          <p:cNvSpPr txBox="1"/>
          <p:nvPr/>
        </p:nvSpPr>
        <p:spPr>
          <a:xfrm>
            <a:off x="606400" y="4063350"/>
            <a:ext cx="3666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 KEY NEEDS</a:t>
            </a:r>
            <a:r>
              <a:rPr lang="en" sz="1200">
                <a:solidFill>
                  <a:srgbClr val="434343"/>
                </a:solidFill>
                <a:latin typeface="Montserrat ExtraBold"/>
                <a:ea typeface="Montserrat ExtraBold"/>
                <a:cs typeface="Montserrat ExtraBold"/>
                <a:sym typeface="Montserrat ExtraBold"/>
              </a:rPr>
              <a:t> / PAIN POINTS</a:t>
            </a:r>
            <a:endParaRPr sz="1100">
              <a:solidFill>
                <a:srgbClr val="434343"/>
              </a:solidFill>
              <a:latin typeface="Montserrat ExtraBold"/>
              <a:ea typeface="Montserrat ExtraBold"/>
              <a:cs typeface="Montserrat ExtraBold"/>
              <a:sym typeface="Montserrat ExtraBol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Currently</a:t>
            </a:r>
            <a:r>
              <a:rPr lang="en" sz="1000">
                <a:solidFill>
                  <a:srgbClr val="434343"/>
                </a:solidFill>
                <a:latin typeface="EB Garamond"/>
                <a:ea typeface="EB Garamond"/>
                <a:cs typeface="EB Garamond"/>
                <a:sym typeface="EB Garamond"/>
              </a:rPr>
              <a:t>, every module takes a lot of time to test due to the slow nature of the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16"/>
          <p:cNvSpPr/>
          <p:nvPr/>
        </p:nvSpPr>
        <p:spPr>
          <a:xfrm>
            <a:off x="19186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7352771" y="153330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7" name="Google Shape;147;p16"/>
          <p:cNvSpPr/>
          <p:nvPr/>
        </p:nvSpPr>
        <p:spPr>
          <a:xfrm>
            <a:off x="3696796"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152400"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txBox="1"/>
          <p:nvPr>
            <p:ph idx="2" type="title"/>
          </p:nvPr>
        </p:nvSpPr>
        <p:spPr>
          <a:xfrm>
            <a:off x="1489302"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solidFill>
                <a:srgbClr val="FFFFFF"/>
              </a:solidFill>
            </a:endParaRPr>
          </a:p>
        </p:txBody>
      </p:sp>
      <p:sp>
        <p:nvSpPr>
          <p:cNvPr id="150" name="Google Shape;150;p16"/>
          <p:cNvSpPr/>
          <p:nvPr/>
        </p:nvSpPr>
        <p:spPr>
          <a:xfrm>
            <a:off x="56524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ph idx="8" type="title"/>
          </p:nvPr>
        </p:nvSpPr>
        <p:spPr>
          <a:xfrm>
            <a:off x="3351656" y="15730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2" name="Google Shape;152;p16"/>
          <p:cNvSpPr txBox="1"/>
          <p:nvPr>
            <p:ph idx="5" type="title"/>
          </p:nvPr>
        </p:nvSpPr>
        <p:spPr>
          <a:xfrm>
            <a:off x="32419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solidFill>
                <a:srgbClr val="FFFFFF"/>
              </a:solidFill>
            </a:endParaRPr>
          </a:p>
        </p:txBody>
      </p:sp>
      <p:sp>
        <p:nvSpPr>
          <p:cNvPr id="153" name="Google Shape;153;p16"/>
          <p:cNvSpPr txBox="1"/>
          <p:nvPr>
            <p:ph idx="14" type="title"/>
          </p:nvPr>
        </p:nvSpPr>
        <p:spPr>
          <a:xfrm>
            <a:off x="5332856"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154" name="Google Shape;154;p16"/>
          <p:cNvSpPr txBox="1"/>
          <p:nvPr>
            <p:ph idx="6" type="ctrTitle"/>
          </p:nvPr>
        </p:nvSpPr>
        <p:spPr>
          <a:xfrm>
            <a:off x="4995706" y="20819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REQUIREMENTS</a:t>
            </a:r>
            <a:endParaRPr/>
          </a:p>
        </p:txBody>
      </p:sp>
      <p:sp>
        <p:nvSpPr>
          <p:cNvPr id="155" name="Google Shape;155;p16"/>
          <p:cNvSpPr txBox="1"/>
          <p:nvPr>
            <p:ph idx="18" type="title"/>
          </p:nvPr>
        </p:nvSpPr>
        <p:spPr>
          <a:xfrm>
            <a:off x="-206975"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6" name="Google Shape;156;p16"/>
          <p:cNvSpPr txBox="1"/>
          <p:nvPr>
            <p:ph idx="9" type="ctrTitle"/>
          </p:nvPr>
        </p:nvSpPr>
        <p:spPr>
          <a:xfrm>
            <a:off x="481998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ROI &amp; ROV</a:t>
            </a:r>
            <a:endParaRPr/>
          </a:p>
        </p:txBody>
      </p:sp>
      <p:sp>
        <p:nvSpPr>
          <p:cNvPr id="157" name="Google Shape;157;p16"/>
          <p:cNvSpPr txBox="1"/>
          <p:nvPr>
            <p:ph idx="16" type="ctrTitle"/>
          </p:nvPr>
        </p:nvSpPr>
        <p:spPr>
          <a:xfrm>
            <a:off x="-602675" y="2081913"/>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 </a:t>
            </a:r>
            <a:endParaRPr/>
          </a:p>
          <a:p>
            <a:pPr indent="0" lvl="0" marL="0" rtl="0" algn="ctr">
              <a:spcBef>
                <a:spcPts val="0"/>
              </a:spcBef>
              <a:spcAft>
                <a:spcPts val="0"/>
              </a:spcAft>
              <a:buNone/>
            </a:pPr>
            <a:r>
              <a:rPr lang="en"/>
              <a:t>OVERVIEW</a:t>
            </a:r>
            <a:endParaRPr/>
          </a:p>
        </p:txBody>
      </p:sp>
      <p:sp>
        <p:nvSpPr>
          <p:cNvPr id="158" name="Google Shape;158;p16"/>
          <p:cNvSpPr txBox="1"/>
          <p:nvPr>
            <p:ph idx="19" type="ctrTitle"/>
          </p:nvPr>
        </p:nvSpPr>
        <p:spPr>
          <a:xfrm>
            <a:off x="110903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ROADMAP</a:t>
            </a:r>
            <a:endParaRPr/>
          </a:p>
        </p:txBody>
      </p:sp>
      <p:sp>
        <p:nvSpPr>
          <p:cNvPr id="159" name="Google Shape;159;p16"/>
          <p:cNvSpPr txBox="1"/>
          <p:nvPr>
            <p:ph idx="21" type="title"/>
          </p:nvPr>
        </p:nvSpPr>
        <p:spPr>
          <a:xfrm>
            <a:off x="5127025" y="1567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0" name="Google Shape;160;p16"/>
          <p:cNvSpPr txBox="1"/>
          <p:nvPr>
            <p:ph type="ctrTitle"/>
          </p:nvPr>
        </p:nvSpPr>
        <p:spPr>
          <a:xfrm>
            <a:off x="1219240" y="193816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RESEARCH</a:t>
            </a:r>
            <a:endParaRPr/>
          </a:p>
        </p:txBody>
      </p:sp>
      <p:sp>
        <p:nvSpPr>
          <p:cNvPr id="161" name="Google Shape;161;p16"/>
          <p:cNvSpPr txBox="1"/>
          <p:nvPr>
            <p:ph idx="3" type="ctrTitle"/>
          </p:nvPr>
        </p:nvSpPr>
        <p:spPr>
          <a:xfrm>
            <a:off x="2957653"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SPRINT PLANNING &amp; BURNUP CHART</a:t>
            </a:r>
            <a:endParaRPr/>
          </a:p>
        </p:txBody>
      </p:sp>
      <p:grpSp>
        <p:nvGrpSpPr>
          <p:cNvPr id="162" name="Google Shape;162;p16"/>
          <p:cNvGrpSpPr/>
          <p:nvPr/>
        </p:nvGrpSpPr>
        <p:grpSpPr>
          <a:xfrm>
            <a:off x="8229646" y="3335994"/>
            <a:ext cx="1038447" cy="2176554"/>
            <a:chOff x="2106350" y="2477950"/>
            <a:chExt cx="872425" cy="1828576"/>
          </a:xfrm>
        </p:grpSpPr>
        <p:sp>
          <p:nvSpPr>
            <p:cNvPr id="163" name="Google Shape;163;p16"/>
            <p:cNvSpPr/>
            <p:nvPr/>
          </p:nvSpPr>
          <p:spPr>
            <a:xfrm>
              <a:off x="2106350" y="2477950"/>
              <a:ext cx="872425" cy="1131600"/>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2366600" y="3007376"/>
              <a:ext cx="343900" cy="1299150"/>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6"/>
          <p:cNvGrpSpPr/>
          <p:nvPr/>
        </p:nvGrpSpPr>
        <p:grpSpPr>
          <a:xfrm>
            <a:off x="8084918" y="4367411"/>
            <a:ext cx="755602" cy="1299808"/>
            <a:chOff x="5609750" y="3138575"/>
            <a:chExt cx="634800" cy="1092000"/>
          </a:xfrm>
        </p:grpSpPr>
        <p:sp>
          <p:nvSpPr>
            <p:cNvPr id="166" name="Google Shape;166;p16"/>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6"/>
          <p:cNvSpPr txBox="1"/>
          <p:nvPr>
            <p:ph idx="14" type="title"/>
          </p:nvPr>
        </p:nvSpPr>
        <p:spPr>
          <a:xfrm>
            <a:off x="6995181" y="15730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9" name="Google Shape;169;p16"/>
          <p:cNvSpPr txBox="1"/>
          <p:nvPr>
            <p:ph type="ctrTitle"/>
          </p:nvPr>
        </p:nvSpPr>
        <p:spPr>
          <a:xfrm>
            <a:off x="3079090"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OSS RESEARCH</a:t>
            </a:r>
            <a:endParaRPr/>
          </a:p>
        </p:txBody>
      </p:sp>
      <p:sp>
        <p:nvSpPr>
          <p:cNvPr id="170" name="Google Shape;170;p16"/>
          <p:cNvSpPr txBox="1"/>
          <p:nvPr>
            <p:ph idx="6" type="ctrTitle"/>
          </p:nvPr>
        </p:nvSpPr>
        <p:spPr>
          <a:xfrm>
            <a:off x="6801206"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SDLC MODEL</a:t>
            </a:r>
            <a:endParaRPr/>
          </a:p>
        </p:txBody>
      </p:sp>
      <p:sp>
        <p:nvSpPr>
          <p:cNvPr id="171" name="Google Shape;171;p16"/>
          <p:cNvSpPr txBox="1"/>
          <p:nvPr>
            <p:ph idx="14" type="title"/>
          </p:nvPr>
        </p:nvSpPr>
        <p:spPr>
          <a:xfrm>
            <a:off x="-305944"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72" name="Google Shape;172;p16"/>
          <p:cNvSpPr txBox="1"/>
          <p:nvPr>
            <p:ph idx="5" type="title"/>
          </p:nvPr>
        </p:nvSpPr>
        <p:spPr>
          <a:xfrm>
            <a:off x="15655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solidFill>
                <a:srgbClr val="FFFFFF"/>
              </a:solidFill>
            </a:endParaRPr>
          </a:p>
        </p:txBody>
      </p:sp>
      <p:sp>
        <p:nvSpPr>
          <p:cNvPr id="173" name="Google Shape;173;p16"/>
          <p:cNvSpPr txBox="1"/>
          <p:nvPr>
            <p:ph idx="5" type="title"/>
          </p:nvPr>
        </p:nvSpPr>
        <p:spPr>
          <a:xfrm>
            <a:off x="69757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solidFill>
                <a:srgbClr val="FFFFFF"/>
              </a:solidFill>
            </a:endParaRPr>
          </a:p>
        </p:txBody>
      </p:sp>
      <p:sp>
        <p:nvSpPr>
          <p:cNvPr id="174" name="Google Shape;174;p16"/>
          <p:cNvSpPr txBox="1"/>
          <p:nvPr>
            <p:ph idx="9" type="ctrTitle"/>
          </p:nvPr>
        </p:nvSpPr>
        <p:spPr>
          <a:xfrm>
            <a:off x="680118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RISK MANAGEMENT</a:t>
            </a:r>
            <a:endParaRPr/>
          </a:p>
        </p:txBody>
      </p:sp>
      <p:sp>
        <p:nvSpPr>
          <p:cNvPr id="175" name="Google Shape;175;p16"/>
          <p:cNvSpPr txBox="1"/>
          <p:nvPr>
            <p:ph idx="19" type="ctrTitle"/>
          </p:nvPr>
        </p:nvSpPr>
        <p:spPr>
          <a:xfrm>
            <a:off x="-403638"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a:t>
            </a:r>
            <a:endParaRPr/>
          </a:p>
          <a:p>
            <a:pPr indent="0" lvl="0" marL="0" rtl="0" algn="ctr">
              <a:spcBef>
                <a:spcPts val="0"/>
              </a:spcBef>
              <a:spcAft>
                <a:spcPts val="0"/>
              </a:spcAft>
              <a:buClr>
                <a:schemeClr val="dk1"/>
              </a:buClr>
              <a:buSzPts val="1100"/>
              <a:buFont typeface="Arial"/>
              <a:buNone/>
            </a:pPr>
            <a:r>
              <a:rPr lang="en"/>
              <a:t> ARCHITECTURE</a:t>
            </a:r>
            <a:endParaRPr/>
          </a:p>
        </p:txBody>
      </p:sp>
      <p:sp>
        <p:nvSpPr>
          <p:cNvPr id="176" name="Google Shape;176;p1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77" name="Google Shape;17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STORY - SOFTWARE TESTER</a:t>
            </a:r>
            <a:endParaRPr/>
          </a:p>
        </p:txBody>
      </p:sp>
      <p:graphicFrame>
        <p:nvGraphicFramePr>
          <p:cNvPr id="708" name="Google Shape;708;p43"/>
          <p:cNvGraphicFramePr/>
          <p:nvPr/>
        </p:nvGraphicFramePr>
        <p:xfrm>
          <a:off x="108738" y="951985"/>
          <a:ext cx="3000000" cy="3000000"/>
        </p:xfrm>
        <a:graphic>
          <a:graphicData uri="http://schemas.openxmlformats.org/drawingml/2006/table">
            <a:tbl>
              <a:tblPr>
                <a:noFill/>
                <a:tableStyleId>{DD01734B-D572-4965-821C-8652CC30D2E9}</a:tableStyleId>
              </a:tblPr>
              <a:tblGrid>
                <a:gridCol w="420250"/>
                <a:gridCol w="940200"/>
                <a:gridCol w="922850"/>
                <a:gridCol w="1192625"/>
                <a:gridCol w="1140850"/>
                <a:gridCol w="2544275"/>
                <a:gridCol w="1765475"/>
              </a:tblGrid>
              <a:tr h="525825">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8497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solidFill>
                          <a:srgbClr val="434343"/>
                        </a:solidFill>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9</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434343"/>
                        </a:solidFill>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Dataframe Architecture Testing</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Jack Aranda (software tester), I will ensure that module/library released by the data architect has no major bugs so that data analyst can access the module/library successfully without experiencing major issues</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Analyst should be able to access the module/library without  any major issues like module/library failure or unable to retrieve data from the module</a:t>
                      </a:r>
                      <a:endParaRPr sz="9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8497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2</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Performance</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Jack Aranda (software tester), I will ensure that Spark dataframe module/library released by data architect to data analyst has a faster performance of response time queries,  so that data analyst can get results faster for customer segmentation</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performance for using Spark should be 3 times faster than Hadoop dataframe</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8497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2</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Accessibility</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Jack Aranda (software tester), I will ensure that  data analyst have limited access to  the module/library provided by Data Architect so that data analyst can successfully access the data without modifying the module/library</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Analysts should be able to read only but cannot modify  the module/library</a:t>
                      </a:r>
                      <a:endParaRPr sz="9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647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1.3</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5</a:t>
                      </a:r>
                      <a:endParaRPr sz="1100">
                        <a:solidFill>
                          <a:srgbClr val="434343"/>
                        </a:solidFill>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Spark Integration Testing</a:t>
                      </a:r>
                      <a:endParaRPr sz="900"/>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Jack Aranda ( software tester), I will ensure that there are daily runs for UAT and functionalities are working as expected so that the final module/library release is ready for roadshow.</a:t>
                      </a:r>
                      <a:endParaRPr sz="9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Pilot testing is done successfully fulfilling design (Analysts are able to access the module/library to retrieve data  but not able to modify) &amp; performance (3 times faster in data retrieval) expectations</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709" name="Google Shape;70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Architecture </a:t>
            </a:r>
            <a:endParaRPr/>
          </a:p>
        </p:txBody>
      </p:sp>
      <p:sp>
        <p:nvSpPr>
          <p:cNvPr id="715" name="Google Shape;715;p44"/>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300">
              <a:solidFill>
                <a:srgbClr val="FFFFFF"/>
              </a:solidFill>
              <a:latin typeface="Lato"/>
              <a:ea typeface="Lato"/>
              <a:cs typeface="Lato"/>
              <a:sym typeface="Lato"/>
            </a:endParaRPr>
          </a:p>
        </p:txBody>
      </p:sp>
      <p:graphicFrame>
        <p:nvGraphicFramePr>
          <p:cNvPr id="716" name="Google Shape;716;p44"/>
          <p:cNvGraphicFramePr/>
          <p:nvPr/>
        </p:nvGraphicFramePr>
        <p:xfrm>
          <a:off x="284500" y="1327995"/>
          <a:ext cx="3000000" cy="3000000"/>
        </p:xfrm>
        <a:graphic>
          <a:graphicData uri="http://schemas.openxmlformats.org/drawingml/2006/table">
            <a:tbl>
              <a:tblPr bandRow="1" firstRow="1">
                <a:noFill/>
                <a:tableStyleId>{0627CF40-2C17-4438-9776-CEF05D782945}</a:tableStyleId>
              </a:tblPr>
              <a:tblGrid>
                <a:gridCol w="1583850"/>
                <a:gridCol w="3742650"/>
                <a:gridCol w="3248500"/>
              </a:tblGrid>
              <a:tr h="649075">
                <a:tc>
                  <a:txBody>
                    <a:bodyPr/>
                    <a:lstStyle/>
                    <a:p>
                      <a:pPr indent="0" lvl="0" marL="0" marR="0" rtl="0" algn="l">
                        <a:lnSpc>
                          <a:spcPct val="100000"/>
                        </a:lnSpc>
                        <a:spcBef>
                          <a:spcPts val="0"/>
                        </a:spcBef>
                        <a:spcAft>
                          <a:spcPts val="0"/>
                        </a:spcAft>
                        <a:buClr>
                          <a:srgbClr val="000000"/>
                        </a:buClr>
                        <a:buSzPts val="1400"/>
                        <a:buFont typeface="Arial"/>
                        <a:buNone/>
                      </a:pPr>
                      <a:r>
                        <a:rPr lang="en" sz="1200">
                          <a:solidFill>
                            <a:srgbClr val="000000"/>
                          </a:solidFill>
                        </a:rPr>
                        <a:t>Data Visualization</a:t>
                      </a:r>
                      <a:endParaRPr sz="1200" u="none" cap="none" strike="noStrike">
                        <a:solidFill>
                          <a:srgbClr val="000000"/>
                        </a:solidFill>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p>
                  </a:txBody>
                  <a:tcPr marT="34300" marB="34300" marR="91450" marL="91450">
                    <a:solidFill>
                      <a:srgbClr val="D8D8D8">
                        <a:alpha val="46270"/>
                      </a:srgbClr>
                    </a:solidFill>
                  </a:tcPr>
                </a:tc>
              </a:tr>
              <a:tr h="741775">
                <a:tc>
                  <a:txBody>
                    <a:bodyPr/>
                    <a:lstStyle/>
                    <a:p>
                      <a:pPr indent="0" lvl="0" marL="0" rtl="0" algn="l">
                        <a:spcBef>
                          <a:spcPts val="0"/>
                        </a:spcBef>
                        <a:spcAft>
                          <a:spcPts val="0"/>
                        </a:spcAft>
                        <a:buClr>
                          <a:srgbClr val="000000"/>
                        </a:buClr>
                        <a:buSzPts val="1400"/>
                        <a:buFont typeface="Arial"/>
                        <a:buNone/>
                      </a:pPr>
                      <a:r>
                        <a:rPr b="1" lang="en" sz="1200"/>
                        <a:t>Data Access</a:t>
                      </a:r>
                      <a:endParaRPr b="1" sz="12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p>
                  </a:txBody>
                  <a:tcPr marT="34300" marB="34300" marR="91450" marL="91450">
                    <a:solidFill>
                      <a:srgbClr val="D8D8D8">
                        <a:alpha val="46270"/>
                      </a:srgbClr>
                    </a:solidFill>
                  </a:tcPr>
                </a:tc>
              </a:tr>
              <a:tr h="695425">
                <a:tc>
                  <a:txBody>
                    <a:bodyPr/>
                    <a:lstStyle/>
                    <a:p>
                      <a:pPr indent="0" lvl="0" marL="0" rtl="0" algn="l">
                        <a:spcBef>
                          <a:spcPts val="0"/>
                        </a:spcBef>
                        <a:spcAft>
                          <a:spcPts val="0"/>
                        </a:spcAft>
                        <a:buClr>
                          <a:srgbClr val="000000"/>
                        </a:buClr>
                        <a:buSzPts val="1400"/>
                        <a:buFont typeface="Arial"/>
                        <a:buNone/>
                      </a:pPr>
                      <a:r>
                        <a:rPr b="1" lang="en" sz="1200"/>
                        <a:t>Data Processing Layer</a:t>
                      </a:r>
                      <a:endParaRPr b="1" sz="1200"/>
                    </a:p>
                    <a:p>
                      <a:pPr indent="0" lvl="0" marL="0" marR="0" rtl="0" algn="l">
                        <a:lnSpc>
                          <a:spcPct val="100000"/>
                        </a:lnSpc>
                        <a:spcBef>
                          <a:spcPts val="0"/>
                        </a:spcBef>
                        <a:spcAft>
                          <a:spcPts val="0"/>
                        </a:spcAft>
                        <a:buClr>
                          <a:srgbClr val="000000"/>
                        </a:buClr>
                        <a:buSzPts val="1400"/>
                        <a:buFont typeface="Arial"/>
                        <a:buNone/>
                      </a:pPr>
                      <a:r>
                        <a:t/>
                      </a:r>
                      <a:endParaRPr b="1" sz="1200"/>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p>
                  </a:txBody>
                  <a:tcPr marT="34300" marB="34300" marR="91450" marL="91450">
                    <a:solidFill>
                      <a:srgbClr val="D8D8D8">
                        <a:alpha val="46270"/>
                      </a:srgbClr>
                    </a:solidFill>
                  </a:tcPr>
                </a:tc>
              </a:tr>
              <a:tr h="628350">
                <a:tc>
                  <a:txBody>
                    <a:bodyPr/>
                    <a:lstStyle/>
                    <a:p>
                      <a:pPr indent="0" lvl="0" marL="0" marR="0" rtl="0" algn="l">
                        <a:lnSpc>
                          <a:spcPct val="100000"/>
                        </a:lnSpc>
                        <a:spcBef>
                          <a:spcPts val="0"/>
                        </a:spcBef>
                        <a:spcAft>
                          <a:spcPts val="0"/>
                        </a:spcAft>
                        <a:buClr>
                          <a:srgbClr val="000000"/>
                        </a:buClr>
                        <a:buSzPts val="1400"/>
                        <a:buFont typeface="Arial"/>
                        <a:buNone/>
                      </a:pPr>
                      <a:r>
                        <a:rPr b="1" lang="en" sz="1200"/>
                        <a:t>Cluster Resource Management</a:t>
                      </a:r>
                      <a:endParaRPr b="1" sz="12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p>
                  </a:txBody>
                  <a:tcPr marT="34300" marB="34300" marR="91450" marL="91450">
                    <a:solidFill>
                      <a:srgbClr val="D8D8D8">
                        <a:alpha val="46270"/>
                      </a:srgbClr>
                    </a:solidFill>
                  </a:tcPr>
                </a:tc>
              </a:tr>
              <a:tr h="767275">
                <a:tc>
                  <a:txBody>
                    <a:bodyPr/>
                    <a:lstStyle/>
                    <a:p>
                      <a:pPr indent="0" lvl="0" marL="0" marR="0" rtl="0" algn="l">
                        <a:lnSpc>
                          <a:spcPct val="100000"/>
                        </a:lnSpc>
                        <a:spcBef>
                          <a:spcPts val="0"/>
                        </a:spcBef>
                        <a:spcAft>
                          <a:spcPts val="0"/>
                        </a:spcAft>
                        <a:buClr>
                          <a:srgbClr val="000000"/>
                        </a:buClr>
                        <a:buSzPts val="1400"/>
                        <a:buFont typeface="Arial"/>
                        <a:buNone/>
                      </a:pPr>
                      <a:r>
                        <a:t/>
                      </a:r>
                      <a:endParaRPr b="1" sz="1200"/>
                    </a:p>
                    <a:p>
                      <a:pPr indent="0" lvl="0" marL="0" marR="0" rtl="0" algn="l">
                        <a:lnSpc>
                          <a:spcPct val="100000"/>
                        </a:lnSpc>
                        <a:spcBef>
                          <a:spcPts val="0"/>
                        </a:spcBef>
                        <a:spcAft>
                          <a:spcPts val="0"/>
                        </a:spcAft>
                        <a:buClr>
                          <a:srgbClr val="000000"/>
                        </a:buClr>
                        <a:buSzPts val="1400"/>
                        <a:buFont typeface="Arial"/>
                        <a:buNone/>
                      </a:pPr>
                      <a:r>
                        <a:rPr b="1" lang="en" sz="1200"/>
                        <a:t>Data Storage  Layer</a:t>
                      </a:r>
                      <a:endParaRPr b="1" sz="12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a:p>
                  </a:txBody>
                  <a:tcPr marT="34300" marB="34300" marR="91450" marL="91450">
                    <a:solidFill>
                      <a:srgbClr val="D8D8D8">
                        <a:alpha val="46270"/>
                      </a:srgbClr>
                    </a:solidFill>
                  </a:tcPr>
                </a:tc>
              </a:tr>
            </a:tbl>
          </a:graphicData>
        </a:graphic>
      </p:graphicFrame>
      <p:sp>
        <p:nvSpPr>
          <p:cNvPr id="717" name="Google Shape;717;p44"/>
          <p:cNvSpPr/>
          <p:nvPr/>
        </p:nvSpPr>
        <p:spPr>
          <a:xfrm>
            <a:off x="2359125" y="4202200"/>
            <a:ext cx="2727600" cy="477300"/>
          </a:xfrm>
          <a:prstGeom prst="roundRect">
            <a:avLst>
              <a:gd fmla="val 16667" name="adj"/>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                       </a:t>
            </a:r>
            <a:r>
              <a:rPr b="1" lang="en" sz="1000"/>
              <a:t>HDFS(On premise)</a:t>
            </a:r>
            <a:endParaRPr b="1" sz="1000"/>
          </a:p>
          <a:p>
            <a:pPr indent="0" lvl="0" marL="0" rtl="0" algn="l">
              <a:spcBef>
                <a:spcPts val="0"/>
              </a:spcBef>
              <a:spcAft>
                <a:spcPts val="0"/>
              </a:spcAft>
              <a:buNone/>
            </a:pPr>
            <a:r>
              <a:rPr b="1" lang="en"/>
              <a:t>          </a:t>
            </a:r>
            <a:r>
              <a:rPr b="1" lang="en" sz="900"/>
              <a:t>(Hadoop Distributed File System)</a:t>
            </a:r>
            <a:endParaRPr b="1" sz="900"/>
          </a:p>
        </p:txBody>
      </p:sp>
      <p:sp>
        <p:nvSpPr>
          <p:cNvPr id="718" name="Google Shape;718;p44"/>
          <p:cNvSpPr txBox="1"/>
          <p:nvPr/>
        </p:nvSpPr>
        <p:spPr>
          <a:xfrm>
            <a:off x="2359125" y="41605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19" name="Google Shape;719;p44"/>
          <p:cNvSpPr/>
          <p:nvPr/>
        </p:nvSpPr>
        <p:spPr>
          <a:xfrm>
            <a:off x="2401875" y="3509550"/>
            <a:ext cx="2642100" cy="400200"/>
          </a:xfrm>
          <a:prstGeom prst="roundRect">
            <a:avLst>
              <a:gd fmla="val 16667" name="adj"/>
            </a:avLst>
          </a:prstGeom>
          <a:solidFill>
            <a:srgbClr val="3C78D8"/>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  </a:t>
            </a:r>
            <a:endParaRPr b="1"/>
          </a:p>
          <a:p>
            <a:pPr indent="0" lvl="0" marL="0" rtl="0" algn="l">
              <a:spcBef>
                <a:spcPts val="0"/>
              </a:spcBef>
              <a:spcAft>
                <a:spcPts val="0"/>
              </a:spcAft>
              <a:buNone/>
            </a:pPr>
            <a:r>
              <a:rPr b="1" lang="en"/>
              <a:t>                                                                      </a:t>
            </a:r>
            <a:r>
              <a:rPr b="1" lang="en"/>
              <a:t> </a:t>
            </a:r>
            <a:endParaRPr b="1"/>
          </a:p>
          <a:p>
            <a:pPr indent="0" lvl="0" marL="0" rtl="0" algn="l">
              <a:spcBef>
                <a:spcPts val="0"/>
              </a:spcBef>
              <a:spcAft>
                <a:spcPts val="0"/>
              </a:spcAft>
              <a:buNone/>
            </a:pPr>
            <a:r>
              <a:t/>
            </a:r>
            <a:endParaRPr b="1" sz="1300"/>
          </a:p>
          <a:p>
            <a:pPr indent="0" lvl="0" marL="0" rtl="0" algn="l">
              <a:spcBef>
                <a:spcPts val="0"/>
              </a:spcBef>
              <a:spcAft>
                <a:spcPts val="0"/>
              </a:spcAft>
              <a:buNone/>
            </a:pPr>
            <a:r>
              <a:rPr b="1" lang="en"/>
              <a:t>                      </a:t>
            </a:r>
            <a:endParaRPr b="1"/>
          </a:p>
        </p:txBody>
      </p:sp>
      <p:sp>
        <p:nvSpPr>
          <p:cNvPr id="720" name="Google Shape;720;p44"/>
          <p:cNvSpPr/>
          <p:nvPr/>
        </p:nvSpPr>
        <p:spPr>
          <a:xfrm>
            <a:off x="2444625" y="2830300"/>
            <a:ext cx="2642100" cy="477300"/>
          </a:xfrm>
          <a:prstGeom prst="roundRect">
            <a:avLst>
              <a:gd fmla="val 16667" name="adj"/>
            </a:avLst>
          </a:prstGeom>
          <a:solidFill>
            <a:srgbClr val="F4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1000"/>
              <a:t>MapReduce </a:t>
            </a:r>
            <a:r>
              <a:rPr lang="en"/>
              <a:t>                               </a:t>
            </a:r>
            <a:endParaRPr b="1" sz="1000"/>
          </a:p>
        </p:txBody>
      </p:sp>
      <p:sp>
        <p:nvSpPr>
          <p:cNvPr id="721" name="Google Shape;721;p44"/>
          <p:cNvSpPr txBox="1"/>
          <p:nvPr/>
        </p:nvSpPr>
        <p:spPr>
          <a:xfrm>
            <a:off x="2769775" y="1868975"/>
            <a:ext cx="105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p>
        </p:txBody>
      </p:sp>
      <p:sp>
        <p:nvSpPr>
          <p:cNvPr id="722" name="Google Shape;722;p44"/>
          <p:cNvSpPr txBox="1"/>
          <p:nvPr/>
        </p:nvSpPr>
        <p:spPr>
          <a:xfrm>
            <a:off x="3355475" y="1753475"/>
            <a:ext cx="178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sz="1500"/>
              <a:t>     </a:t>
            </a:r>
            <a:endParaRPr b="1" sz="800"/>
          </a:p>
          <a:p>
            <a:pPr indent="0" lvl="0" marL="0" rtl="0" algn="l">
              <a:spcBef>
                <a:spcPts val="0"/>
              </a:spcBef>
              <a:spcAft>
                <a:spcPts val="0"/>
              </a:spcAft>
              <a:buNone/>
            </a:pPr>
            <a:r>
              <a:rPr b="1" lang="en" sz="800"/>
              <a:t>  (Machine Learning)</a:t>
            </a:r>
            <a:endParaRPr b="1" sz="800"/>
          </a:p>
        </p:txBody>
      </p:sp>
      <p:sp>
        <p:nvSpPr>
          <p:cNvPr id="723" name="Google Shape;723;p44"/>
          <p:cNvSpPr txBox="1"/>
          <p:nvPr/>
        </p:nvSpPr>
        <p:spPr>
          <a:xfrm>
            <a:off x="4488050" y="1868975"/>
            <a:ext cx="16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800"/>
          </a:p>
        </p:txBody>
      </p:sp>
      <p:sp>
        <p:nvSpPr>
          <p:cNvPr id="724" name="Google Shape;724;p44"/>
          <p:cNvSpPr/>
          <p:nvPr/>
        </p:nvSpPr>
        <p:spPr>
          <a:xfrm>
            <a:off x="2503375" y="1391675"/>
            <a:ext cx="2380800" cy="4773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a:t>
            </a:r>
            <a:r>
              <a:rPr b="1" lang="en" sz="800"/>
              <a:t> </a:t>
            </a:r>
            <a:r>
              <a:rPr b="1" lang="en" sz="800"/>
              <a:t>Real Time Dashboards or Tableau</a:t>
            </a:r>
            <a:endParaRPr b="1" sz="800"/>
          </a:p>
          <a:p>
            <a:pPr indent="0" lvl="0" marL="0" rtl="0" algn="ctr">
              <a:spcBef>
                <a:spcPts val="0"/>
              </a:spcBef>
              <a:spcAft>
                <a:spcPts val="0"/>
              </a:spcAft>
              <a:buNone/>
            </a:pPr>
            <a:r>
              <a:rPr b="1" lang="en" sz="700"/>
              <a:t>        </a:t>
            </a:r>
            <a:r>
              <a:rPr b="1" lang="en" sz="600"/>
              <a:t> </a:t>
            </a:r>
            <a:r>
              <a:rPr b="1" lang="en" sz="800"/>
              <a:t>(Java, C++, Python)  </a:t>
            </a:r>
            <a:endParaRPr b="1" sz="800"/>
          </a:p>
        </p:txBody>
      </p:sp>
      <p:sp>
        <p:nvSpPr>
          <p:cNvPr id="725" name="Google Shape;725;p44"/>
          <p:cNvSpPr txBox="1"/>
          <p:nvPr/>
        </p:nvSpPr>
        <p:spPr>
          <a:xfrm>
            <a:off x="273275" y="4739225"/>
            <a:ext cx="8628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B212C"/>
                </a:solidFill>
                <a:latin typeface="EB Garamond"/>
                <a:ea typeface="EB Garamond"/>
                <a:cs typeface="EB Garamond"/>
                <a:sym typeface="EB Garamond"/>
              </a:rPr>
              <a:t>[1]: </a:t>
            </a:r>
            <a:r>
              <a:rPr lang="en" sz="800">
                <a:solidFill>
                  <a:schemeClr val="dk1"/>
                </a:solidFill>
                <a:latin typeface="EB Garamond"/>
                <a:ea typeface="EB Garamond"/>
                <a:cs typeface="EB Garamond"/>
                <a:sym typeface="EB Garamond"/>
              </a:rPr>
              <a:t>Kaplarevic, V. (2020, May 25). </a:t>
            </a:r>
            <a:r>
              <a:rPr i="1" lang="en" sz="800">
                <a:solidFill>
                  <a:schemeClr val="dk1"/>
                </a:solidFill>
                <a:latin typeface="EB Garamond"/>
                <a:ea typeface="EB Garamond"/>
                <a:cs typeface="EB Garamond"/>
                <a:sym typeface="EB Garamond"/>
              </a:rPr>
              <a:t>Apache Hadoop Architecture Explained (with Diagrams)</a:t>
            </a:r>
            <a:r>
              <a:rPr lang="en" sz="800">
                <a:solidFill>
                  <a:schemeClr val="dk1"/>
                </a:solidFill>
                <a:latin typeface="EB Garamond"/>
                <a:ea typeface="EB Garamond"/>
                <a:cs typeface="EB Garamond"/>
                <a:sym typeface="EB Garamond"/>
              </a:rPr>
              <a:t>. Retrieved from phoenixnap.com: https://phoenixnap.com/kb/apache-hadoop-architecture-explained</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rgbClr val="1B212C"/>
                </a:solidFill>
                <a:latin typeface="EB Garamond"/>
                <a:ea typeface="EB Garamond"/>
                <a:cs typeface="EB Garamond"/>
                <a:sym typeface="EB Garamond"/>
              </a:rPr>
              <a:t>[2]:</a:t>
            </a:r>
            <a:r>
              <a:rPr lang="en" sz="1000">
                <a:solidFill>
                  <a:srgbClr val="1B212C"/>
                </a:solidFill>
                <a:latin typeface="EB Garamond"/>
                <a:ea typeface="EB Garamond"/>
                <a:cs typeface="EB Garamond"/>
                <a:sym typeface="EB Garamond"/>
              </a:rPr>
              <a:t> </a:t>
            </a:r>
            <a:r>
              <a:rPr lang="en" sz="800">
                <a:solidFill>
                  <a:schemeClr val="dk1"/>
                </a:solidFill>
                <a:latin typeface="EB Garamond"/>
                <a:ea typeface="EB Garamond"/>
                <a:cs typeface="EB Garamond"/>
                <a:sym typeface="EB Garamond"/>
              </a:rPr>
              <a:t>Chinchole, A. (2021, October 7). </a:t>
            </a:r>
            <a:r>
              <a:rPr i="1" lang="en" sz="800">
                <a:solidFill>
                  <a:schemeClr val="dk1"/>
                </a:solidFill>
                <a:latin typeface="EB Garamond"/>
                <a:ea typeface="EB Garamond"/>
                <a:cs typeface="EB Garamond"/>
                <a:sym typeface="EB Garamond"/>
              </a:rPr>
              <a:t>Hadoop vs Spark: A Comparative Study</a:t>
            </a:r>
            <a:r>
              <a:rPr lang="en" sz="800">
                <a:solidFill>
                  <a:schemeClr val="dk1"/>
                </a:solidFill>
                <a:latin typeface="EB Garamond"/>
                <a:ea typeface="EB Garamond"/>
                <a:cs typeface="EB Garamond"/>
                <a:sym typeface="EB Garamond"/>
              </a:rPr>
              <a:t>. Retrieved from cloudlytics.com: https://cloudlytics.com/hadoop-vs-spark-a-comparative-study/</a:t>
            </a:r>
            <a:endParaRPr sz="800">
              <a:latin typeface="EB Garamond"/>
              <a:ea typeface="EB Garamond"/>
              <a:cs typeface="EB Garamond"/>
              <a:sym typeface="EB Garamond"/>
            </a:endParaRPr>
          </a:p>
        </p:txBody>
      </p:sp>
      <p:sp>
        <p:nvSpPr>
          <p:cNvPr id="726" name="Google Shape;726;p44"/>
          <p:cNvSpPr txBox="1"/>
          <p:nvPr/>
        </p:nvSpPr>
        <p:spPr>
          <a:xfrm>
            <a:off x="8848275" y="1130350"/>
            <a:ext cx="3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EB Garamond"/>
              <a:ea typeface="EB Garamond"/>
              <a:cs typeface="EB Garamond"/>
              <a:sym typeface="EB Garamond"/>
            </a:endParaRPr>
          </a:p>
        </p:txBody>
      </p:sp>
      <p:sp>
        <p:nvSpPr>
          <p:cNvPr id="727" name="Google Shape;7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44"/>
          <p:cNvSpPr txBox="1"/>
          <p:nvPr/>
        </p:nvSpPr>
        <p:spPr>
          <a:xfrm>
            <a:off x="3312275" y="3532650"/>
            <a:ext cx="94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   YARN</a:t>
            </a:r>
            <a:endParaRPr b="1" sz="1100"/>
          </a:p>
        </p:txBody>
      </p:sp>
      <p:sp>
        <p:nvSpPr>
          <p:cNvPr id="729" name="Google Shape;729;p44"/>
          <p:cNvSpPr txBox="1"/>
          <p:nvPr/>
        </p:nvSpPr>
        <p:spPr>
          <a:xfrm>
            <a:off x="2536925" y="2033700"/>
            <a:ext cx="105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Hive (SQL)</a:t>
            </a:r>
            <a:endParaRPr b="1" sz="800"/>
          </a:p>
        </p:txBody>
      </p:sp>
      <p:sp>
        <p:nvSpPr>
          <p:cNvPr id="730" name="Google Shape;730;p44"/>
          <p:cNvSpPr/>
          <p:nvPr/>
        </p:nvSpPr>
        <p:spPr>
          <a:xfrm>
            <a:off x="2444625" y="2059250"/>
            <a:ext cx="2642100" cy="569100"/>
          </a:xfrm>
          <a:prstGeom prst="roundRect">
            <a:avLst>
              <a:gd fmla="val 16667" name="adj"/>
            </a:avLst>
          </a:prstGeom>
          <a:solidFill>
            <a:srgbClr val="93C47D"/>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txBox="1"/>
          <p:nvPr/>
        </p:nvSpPr>
        <p:spPr>
          <a:xfrm>
            <a:off x="2503375" y="2159150"/>
            <a:ext cx="105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Hive (SQL)</a:t>
            </a:r>
            <a:endParaRPr b="1" sz="800"/>
          </a:p>
        </p:txBody>
      </p:sp>
      <p:sp>
        <p:nvSpPr>
          <p:cNvPr id="732" name="Google Shape;732;p44"/>
          <p:cNvSpPr txBox="1"/>
          <p:nvPr/>
        </p:nvSpPr>
        <p:spPr>
          <a:xfrm>
            <a:off x="3089075" y="2043650"/>
            <a:ext cx="178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sz="1500"/>
              <a:t>     </a:t>
            </a:r>
            <a:r>
              <a:rPr b="1" lang="en" sz="800"/>
              <a:t>Mahout</a:t>
            </a:r>
            <a:endParaRPr b="1" sz="800"/>
          </a:p>
          <a:p>
            <a:pPr indent="0" lvl="0" marL="0" rtl="0" algn="l">
              <a:spcBef>
                <a:spcPts val="0"/>
              </a:spcBef>
              <a:spcAft>
                <a:spcPts val="0"/>
              </a:spcAft>
              <a:buNone/>
            </a:pPr>
            <a:r>
              <a:rPr b="1" lang="en" sz="800"/>
              <a:t>  (Machine Learning)</a:t>
            </a:r>
            <a:endParaRPr b="1" sz="800"/>
          </a:p>
        </p:txBody>
      </p:sp>
      <p:sp>
        <p:nvSpPr>
          <p:cNvPr id="733" name="Google Shape;733;p44"/>
          <p:cNvSpPr txBox="1"/>
          <p:nvPr/>
        </p:nvSpPr>
        <p:spPr>
          <a:xfrm>
            <a:off x="4221650" y="2159150"/>
            <a:ext cx="16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Pig (DataFlow)</a:t>
            </a:r>
            <a:endParaRPr b="1" sz="800"/>
          </a:p>
        </p:txBody>
      </p:sp>
      <p:cxnSp>
        <p:nvCxnSpPr>
          <p:cNvPr id="734" name="Google Shape;734;p44"/>
          <p:cNvCxnSpPr/>
          <p:nvPr/>
        </p:nvCxnSpPr>
        <p:spPr>
          <a:xfrm>
            <a:off x="3162600" y="2089250"/>
            <a:ext cx="0" cy="509100"/>
          </a:xfrm>
          <a:prstGeom prst="straightConnector1">
            <a:avLst/>
          </a:prstGeom>
          <a:noFill/>
          <a:ln cap="flat" cmpd="sng" w="9525">
            <a:solidFill>
              <a:srgbClr val="1B212C"/>
            </a:solidFill>
            <a:prstDash val="solid"/>
            <a:round/>
            <a:headEnd len="med" w="med" type="none"/>
            <a:tailEnd len="med" w="med" type="none"/>
          </a:ln>
        </p:spPr>
      </p:cxnSp>
      <p:cxnSp>
        <p:nvCxnSpPr>
          <p:cNvPr id="735" name="Google Shape;735;p44"/>
          <p:cNvCxnSpPr/>
          <p:nvPr/>
        </p:nvCxnSpPr>
        <p:spPr>
          <a:xfrm>
            <a:off x="4188275" y="2081750"/>
            <a:ext cx="0" cy="524100"/>
          </a:xfrm>
          <a:prstGeom prst="straightConnector1">
            <a:avLst/>
          </a:prstGeom>
          <a:noFill/>
          <a:ln cap="flat" cmpd="sng" w="9525">
            <a:solidFill>
              <a:srgbClr val="1B212C"/>
            </a:solidFill>
            <a:prstDash val="solid"/>
            <a:round/>
            <a:headEnd len="med" w="med" type="none"/>
            <a:tailEnd len="med" w="med" type="none"/>
          </a:ln>
        </p:spPr>
      </p:cxnSp>
      <p:sp>
        <p:nvSpPr>
          <p:cNvPr id="736" name="Google Shape;736;p44"/>
          <p:cNvSpPr txBox="1"/>
          <p:nvPr/>
        </p:nvSpPr>
        <p:spPr>
          <a:xfrm>
            <a:off x="2401875" y="998475"/>
            <a:ext cx="28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EXISTING ARCHITECTURE </a:t>
            </a:r>
            <a:r>
              <a:rPr b="1" lang="en" sz="1200">
                <a:latin typeface="EB Garamond"/>
                <a:ea typeface="EB Garamond"/>
                <a:cs typeface="EB Garamond"/>
                <a:sym typeface="EB Garamond"/>
              </a:rPr>
              <a:t>[1]</a:t>
            </a:r>
            <a:endParaRPr b="1" sz="1200">
              <a:latin typeface="EB Garamond"/>
              <a:ea typeface="EB Garamond"/>
              <a:cs typeface="EB Garamond"/>
              <a:sym typeface="EB Garamond"/>
            </a:endParaRPr>
          </a:p>
        </p:txBody>
      </p:sp>
      <p:sp>
        <p:nvSpPr>
          <p:cNvPr id="737" name="Google Shape;737;p44"/>
          <p:cNvSpPr txBox="1"/>
          <p:nvPr/>
        </p:nvSpPr>
        <p:spPr>
          <a:xfrm>
            <a:off x="5962025" y="998475"/>
            <a:ext cx="27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FUTURE</a:t>
            </a:r>
            <a:r>
              <a:rPr b="1" lang="en">
                <a:latin typeface="EB Garamond"/>
                <a:ea typeface="EB Garamond"/>
                <a:cs typeface="EB Garamond"/>
                <a:sym typeface="EB Garamond"/>
              </a:rPr>
              <a:t> ARCHITECTURE </a:t>
            </a:r>
            <a:r>
              <a:rPr b="1" lang="en" sz="1200">
                <a:latin typeface="EB Garamond"/>
                <a:ea typeface="EB Garamond"/>
                <a:cs typeface="EB Garamond"/>
                <a:sym typeface="EB Garamond"/>
              </a:rPr>
              <a:t>[2]</a:t>
            </a:r>
            <a:endParaRPr b="1" sz="1200">
              <a:latin typeface="EB Garamond"/>
              <a:ea typeface="EB Garamond"/>
              <a:cs typeface="EB Garamond"/>
              <a:sym typeface="EB Garamond"/>
            </a:endParaRPr>
          </a:p>
        </p:txBody>
      </p:sp>
      <p:sp>
        <p:nvSpPr>
          <p:cNvPr id="738" name="Google Shape;738;p44"/>
          <p:cNvSpPr/>
          <p:nvPr/>
        </p:nvSpPr>
        <p:spPr>
          <a:xfrm>
            <a:off x="5962025" y="1391675"/>
            <a:ext cx="2642100" cy="4773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a:t>
            </a:r>
            <a:r>
              <a:rPr b="1" lang="en" sz="800"/>
              <a:t> Real Time Dashboards or Tableau</a:t>
            </a:r>
            <a:endParaRPr b="1" sz="800"/>
          </a:p>
          <a:p>
            <a:pPr indent="0" lvl="0" marL="0" rtl="0" algn="ctr">
              <a:spcBef>
                <a:spcPts val="0"/>
              </a:spcBef>
              <a:spcAft>
                <a:spcPts val="0"/>
              </a:spcAft>
              <a:buNone/>
            </a:pPr>
            <a:r>
              <a:rPr b="1" lang="en" sz="700"/>
              <a:t>        </a:t>
            </a:r>
            <a:r>
              <a:rPr b="1" lang="en" sz="600"/>
              <a:t> </a:t>
            </a:r>
            <a:r>
              <a:rPr b="1" lang="en" sz="800"/>
              <a:t>(Java, SQL, Python,Scala)  </a:t>
            </a:r>
            <a:endParaRPr b="1" sz="800"/>
          </a:p>
        </p:txBody>
      </p:sp>
      <p:sp>
        <p:nvSpPr>
          <p:cNvPr id="739" name="Google Shape;739;p44"/>
          <p:cNvSpPr/>
          <p:nvPr/>
        </p:nvSpPr>
        <p:spPr>
          <a:xfrm>
            <a:off x="5914550" y="2067050"/>
            <a:ext cx="2775000" cy="569100"/>
          </a:xfrm>
          <a:prstGeom prst="roundRect">
            <a:avLst>
              <a:gd fmla="val 16667" name="adj"/>
            </a:avLst>
          </a:prstGeom>
          <a:solidFill>
            <a:srgbClr val="93C47D"/>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txBox="1"/>
          <p:nvPr/>
        </p:nvSpPr>
        <p:spPr>
          <a:xfrm>
            <a:off x="6047350" y="2159150"/>
            <a:ext cx="105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Spark </a:t>
            </a:r>
            <a:r>
              <a:rPr b="1" lang="en" sz="800"/>
              <a:t>SQL</a:t>
            </a:r>
            <a:endParaRPr b="1" sz="800"/>
          </a:p>
        </p:txBody>
      </p:sp>
      <p:sp>
        <p:nvSpPr>
          <p:cNvPr id="741" name="Google Shape;741;p44"/>
          <p:cNvSpPr txBox="1"/>
          <p:nvPr/>
        </p:nvSpPr>
        <p:spPr>
          <a:xfrm>
            <a:off x="6544475" y="2105288"/>
            <a:ext cx="178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sz="1500"/>
              <a:t>     </a:t>
            </a:r>
            <a:r>
              <a:rPr b="1" lang="en" sz="800"/>
              <a:t>Spark Mlib</a:t>
            </a:r>
            <a:endParaRPr b="1" sz="800"/>
          </a:p>
        </p:txBody>
      </p:sp>
      <p:sp>
        <p:nvSpPr>
          <p:cNvPr id="742" name="Google Shape;742;p44"/>
          <p:cNvSpPr txBox="1"/>
          <p:nvPr/>
        </p:nvSpPr>
        <p:spPr>
          <a:xfrm>
            <a:off x="7824375" y="2166950"/>
            <a:ext cx="169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Spark R/Spark </a:t>
            </a:r>
            <a:endParaRPr b="1" sz="800"/>
          </a:p>
          <a:p>
            <a:pPr indent="0" lvl="0" marL="0" rtl="0" algn="l">
              <a:spcBef>
                <a:spcPts val="0"/>
              </a:spcBef>
              <a:spcAft>
                <a:spcPts val="0"/>
              </a:spcAft>
              <a:buNone/>
            </a:pPr>
            <a:r>
              <a:rPr b="1" lang="en" sz="800"/>
              <a:t>Streaming</a:t>
            </a:r>
            <a:endParaRPr b="1" sz="800"/>
          </a:p>
        </p:txBody>
      </p:sp>
      <p:cxnSp>
        <p:nvCxnSpPr>
          <p:cNvPr id="743" name="Google Shape;743;p44"/>
          <p:cNvCxnSpPr/>
          <p:nvPr/>
        </p:nvCxnSpPr>
        <p:spPr>
          <a:xfrm>
            <a:off x="6765325" y="2097050"/>
            <a:ext cx="0" cy="509100"/>
          </a:xfrm>
          <a:prstGeom prst="straightConnector1">
            <a:avLst/>
          </a:prstGeom>
          <a:noFill/>
          <a:ln cap="flat" cmpd="sng" w="9525">
            <a:solidFill>
              <a:srgbClr val="1B212C"/>
            </a:solidFill>
            <a:prstDash val="solid"/>
            <a:round/>
            <a:headEnd len="med" w="med" type="none"/>
            <a:tailEnd len="med" w="med" type="none"/>
          </a:ln>
        </p:spPr>
      </p:cxnSp>
      <p:cxnSp>
        <p:nvCxnSpPr>
          <p:cNvPr id="744" name="Google Shape;744;p44"/>
          <p:cNvCxnSpPr/>
          <p:nvPr/>
        </p:nvCxnSpPr>
        <p:spPr>
          <a:xfrm>
            <a:off x="7738600" y="2087588"/>
            <a:ext cx="0" cy="524100"/>
          </a:xfrm>
          <a:prstGeom prst="straightConnector1">
            <a:avLst/>
          </a:prstGeom>
          <a:noFill/>
          <a:ln cap="flat" cmpd="sng" w="9525">
            <a:solidFill>
              <a:srgbClr val="1B212C"/>
            </a:solidFill>
            <a:prstDash val="solid"/>
            <a:round/>
            <a:headEnd len="med" w="med" type="none"/>
            <a:tailEnd len="med" w="med" type="none"/>
          </a:ln>
        </p:spPr>
      </p:cxnSp>
      <p:sp>
        <p:nvSpPr>
          <p:cNvPr id="745" name="Google Shape;745;p44"/>
          <p:cNvSpPr/>
          <p:nvPr/>
        </p:nvSpPr>
        <p:spPr>
          <a:xfrm>
            <a:off x="5904125" y="2808225"/>
            <a:ext cx="2843400" cy="477300"/>
          </a:xfrm>
          <a:prstGeom prst="roundRect">
            <a:avLst>
              <a:gd fmla="val 16667" name="adj"/>
            </a:avLst>
          </a:prstGeom>
          <a:solidFill>
            <a:srgbClr val="F4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800">
                <a:solidFill>
                  <a:schemeClr val="dk1"/>
                </a:solidFill>
              </a:rPr>
              <a:t>    </a:t>
            </a:r>
            <a:r>
              <a:rPr lang="en" sz="900">
                <a:solidFill>
                  <a:schemeClr val="dk1"/>
                </a:solidFill>
              </a:rPr>
              <a:t>   </a:t>
            </a:r>
            <a:r>
              <a:rPr b="1" lang="en" sz="900">
                <a:solidFill>
                  <a:schemeClr val="dk1"/>
                </a:solidFill>
              </a:rPr>
              <a:t>Apache Spark</a:t>
            </a:r>
            <a:endParaRPr b="1" sz="900">
              <a:solidFill>
                <a:schemeClr val="dk1"/>
              </a:solidFill>
            </a:endParaRPr>
          </a:p>
          <a:p>
            <a:pPr indent="0" lvl="0" marL="0" rtl="0" algn="l">
              <a:spcBef>
                <a:spcPts val="0"/>
              </a:spcBef>
              <a:spcAft>
                <a:spcPts val="0"/>
              </a:spcAft>
              <a:buNone/>
            </a:pPr>
            <a:r>
              <a:rPr b="1" lang="en" sz="800">
                <a:solidFill>
                  <a:schemeClr val="dk1"/>
                </a:solidFill>
              </a:rPr>
              <a:t>(Spark Core Engine, Batch &amp; Real time Processing)</a:t>
            </a:r>
            <a:r>
              <a:rPr lang="en" sz="800"/>
              <a:t>  </a:t>
            </a:r>
            <a:r>
              <a:rPr lang="en"/>
              <a:t>                             </a:t>
            </a:r>
            <a:endParaRPr b="1" sz="1000"/>
          </a:p>
        </p:txBody>
      </p:sp>
      <p:sp>
        <p:nvSpPr>
          <p:cNvPr id="746" name="Google Shape;746;p44"/>
          <p:cNvSpPr/>
          <p:nvPr/>
        </p:nvSpPr>
        <p:spPr>
          <a:xfrm>
            <a:off x="5961850" y="3487600"/>
            <a:ext cx="2727600" cy="400200"/>
          </a:xfrm>
          <a:prstGeom prst="roundRect">
            <a:avLst>
              <a:gd fmla="val 16667" name="adj"/>
            </a:avLst>
          </a:prstGeom>
          <a:solidFill>
            <a:srgbClr val="3C78D8"/>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  </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t/>
            </a:r>
            <a:endParaRPr b="1" sz="1300"/>
          </a:p>
          <a:p>
            <a:pPr indent="0" lvl="0" marL="0" rtl="0" algn="l">
              <a:spcBef>
                <a:spcPts val="0"/>
              </a:spcBef>
              <a:spcAft>
                <a:spcPts val="0"/>
              </a:spcAft>
              <a:buNone/>
            </a:pPr>
            <a:r>
              <a:rPr b="1" lang="en"/>
              <a:t>                      </a:t>
            </a:r>
            <a:endParaRPr b="1"/>
          </a:p>
        </p:txBody>
      </p:sp>
      <p:sp>
        <p:nvSpPr>
          <p:cNvPr id="747" name="Google Shape;747;p44"/>
          <p:cNvSpPr txBox="1"/>
          <p:nvPr/>
        </p:nvSpPr>
        <p:spPr>
          <a:xfrm>
            <a:off x="6990525" y="3557088"/>
            <a:ext cx="94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   YARN</a:t>
            </a:r>
            <a:endParaRPr b="1" sz="1100"/>
          </a:p>
        </p:txBody>
      </p:sp>
      <p:sp>
        <p:nvSpPr>
          <p:cNvPr id="748" name="Google Shape;748;p44"/>
          <p:cNvSpPr txBox="1"/>
          <p:nvPr/>
        </p:nvSpPr>
        <p:spPr>
          <a:xfrm>
            <a:off x="2511525" y="43129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49" name="Google Shape;749;p44"/>
          <p:cNvSpPr/>
          <p:nvPr/>
        </p:nvSpPr>
        <p:spPr>
          <a:xfrm>
            <a:off x="5999950" y="4202200"/>
            <a:ext cx="2775000" cy="477300"/>
          </a:xfrm>
          <a:prstGeom prst="roundRect">
            <a:avLst>
              <a:gd fmla="val 16667" name="adj"/>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                       </a:t>
            </a:r>
            <a:r>
              <a:rPr b="1" lang="en" sz="1000"/>
              <a:t>HDFS(On premise)</a:t>
            </a:r>
            <a:endParaRPr b="1" sz="1000"/>
          </a:p>
          <a:p>
            <a:pPr indent="0" lvl="0" marL="0" rtl="0" algn="l">
              <a:spcBef>
                <a:spcPts val="0"/>
              </a:spcBef>
              <a:spcAft>
                <a:spcPts val="0"/>
              </a:spcAft>
              <a:buNone/>
            </a:pPr>
            <a:r>
              <a:rPr b="1" lang="en"/>
              <a:t>          </a:t>
            </a:r>
            <a:r>
              <a:rPr b="1" lang="en" sz="900"/>
              <a:t>(Hadoop Distributed File System)</a:t>
            </a:r>
            <a:endParaRPr b="1" sz="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Architecture </a:t>
            </a:r>
            <a:endParaRPr/>
          </a:p>
        </p:txBody>
      </p:sp>
      <p:graphicFrame>
        <p:nvGraphicFramePr>
          <p:cNvPr id="755" name="Google Shape;755;p45"/>
          <p:cNvGraphicFramePr/>
          <p:nvPr/>
        </p:nvGraphicFramePr>
        <p:xfrm>
          <a:off x="753525" y="1034090"/>
          <a:ext cx="3000000" cy="3000000"/>
        </p:xfrm>
        <a:graphic>
          <a:graphicData uri="http://schemas.openxmlformats.org/drawingml/2006/table">
            <a:tbl>
              <a:tblPr>
                <a:noFill/>
                <a:tableStyleId>{DD01734B-D572-4965-821C-8652CC30D2E9}</a:tableStyleId>
              </a:tblPr>
              <a:tblGrid>
                <a:gridCol w="1674300"/>
                <a:gridCol w="3729150"/>
                <a:gridCol w="2667200"/>
              </a:tblGrid>
              <a:tr h="369875">
                <a:tc>
                  <a:txBody>
                    <a:bodyPr/>
                    <a:lstStyle/>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9AD7D2"/>
                          </a:solidFill>
                          <a:latin typeface="Montserrat ExtraBold"/>
                          <a:ea typeface="Montserrat ExtraBold"/>
                          <a:cs typeface="Montserrat ExtraBold"/>
                          <a:sym typeface="Montserrat ExtraBold"/>
                        </a:rPr>
                        <a:t>    </a:t>
                      </a:r>
                      <a:r>
                        <a:rPr lang="en" sz="1000">
                          <a:solidFill>
                            <a:srgbClr val="9AD7D2"/>
                          </a:solidFill>
                          <a:latin typeface="Montserrat ExtraBold"/>
                          <a:ea typeface="Montserrat ExtraBold"/>
                          <a:cs typeface="Montserrat ExtraBold"/>
                          <a:sym typeface="Montserrat ExtraBold"/>
                        </a:rPr>
                        <a:t>   HADOOP[1]</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9AD7D2"/>
                          </a:solidFill>
                          <a:latin typeface="Montserrat ExtraBold"/>
                          <a:ea typeface="Montserrat ExtraBold"/>
                          <a:cs typeface="Montserrat ExtraBold"/>
                          <a:sym typeface="Montserrat ExtraBold"/>
                        </a:rPr>
                        <a:t>SPARK[2]</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21195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High Level Design</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highlight>
                            <a:schemeClr val="lt1"/>
                          </a:highlight>
                          <a:latin typeface="EB Garamond"/>
                          <a:ea typeface="EB Garamond"/>
                          <a:cs typeface="EB Garamond"/>
                          <a:sym typeface="EB Garamond"/>
                        </a:rPr>
                        <a:t>Hadoop architecture can be divided into 4 layers:</a:t>
                      </a:r>
                      <a:endParaRPr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b="1" lang="en" sz="1000">
                          <a:solidFill>
                            <a:schemeClr val="dk1"/>
                          </a:solidFill>
                          <a:highlight>
                            <a:schemeClr val="lt1"/>
                          </a:highlight>
                          <a:latin typeface="EB Garamond"/>
                          <a:ea typeface="EB Garamond"/>
                          <a:cs typeface="EB Garamond"/>
                          <a:sym typeface="EB Garamond"/>
                        </a:rPr>
                        <a:t>1.Hadoop Distributed Storage layer </a:t>
                      </a:r>
                      <a:r>
                        <a:rPr lang="en" sz="1000">
                          <a:solidFill>
                            <a:schemeClr val="dk1"/>
                          </a:solidFill>
                          <a:highlight>
                            <a:schemeClr val="lt1"/>
                          </a:highlight>
                          <a:latin typeface="EB Garamond"/>
                          <a:ea typeface="EB Garamond"/>
                          <a:cs typeface="EB Garamond"/>
                          <a:sym typeface="EB Garamond"/>
                        </a:rPr>
                        <a:t>(HDFS) </a:t>
                      </a:r>
                      <a:r>
                        <a:rPr b="1" lang="en" sz="1000">
                          <a:solidFill>
                            <a:schemeClr val="dk1"/>
                          </a:solidFill>
                          <a:highlight>
                            <a:schemeClr val="lt1"/>
                          </a:highlight>
                          <a:latin typeface="EB Garamond"/>
                          <a:ea typeface="EB Garamond"/>
                          <a:cs typeface="EB Garamond"/>
                          <a:sym typeface="EB Garamond"/>
                        </a:rPr>
                        <a:t>- </a:t>
                      </a:r>
                      <a:endParaRPr b="1" sz="1000">
                        <a:solidFill>
                          <a:schemeClr val="dk1"/>
                        </a:solidFill>
                        <a:highlight>
                          <a:schemeClr val="lt1"/>
                        </a:highlight>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latin typeface="EB Garamond"/>
                          <a:ea typeface="EB Garamond"/>
                          <a:cs typeface="EB Garamond"/>
                          <a:sym typeface="EB Garamond"/>
                        </a:rPr>
                        <a:t>A distributed storage file system that provides high-throughput access to application data.</a:t>
                      </a:r>
                      <a:endParaRPr sz="1000">
                        <a:solidFill>
                          <a:schemeClr val="dk1"/>
                        </a:solidFill>
                        <a:highlight>
                          <a:schemeClr val="lt1"/>
                        </a:highlight>
                        <a:latin typeface="EB Garamond"/>
                        <a:ea typeface="EB Garamond"/>
                        <a:cs typeface="EB Garamond"/>
                        <a:sym typeface="EB Garamond"/>
                      </a:endParaRPr>
                    </a:p>
                    <a:p>
                      <a:pPr indent="0" lvl="0" marL="0" rtl="0" algn="l">
                        <a:spcBef>
                          <a:spcPts val="1200"/>
                        </a:spcBef>
                        <a:spcAft>
                          <a:spcPts val="0"/>
                        </a:spcAft>
                        <a:buNone/>
                      </a:pPr>
                      <a:r>
                        <a:rPr b="1" lang="en" sz="1000">
                          <a:solidFill>
                            <a:schemeClr val="dk1"/>
                          </a:solidFill>
                          <a:highlight>
                            <a:schemeClr val="lt1"/>
                          </a:highlight>
                          <a:latin typeface="EB Garamond"/>
                          <a:ea typeface="EB Garamond"/>
                          <a:cs typeface="EB Garamond"/>
                          <a:sym typeface="EB Garamond"/>
                        </a:rPr>
                        <a:t>2.Cluster Resource Management -</a:t>
                      </a:r>
                      <a:endParaRPr b="1"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highlight>
                            <a:schemeClr val="lt1"/>
                          </a:highlight>
                          <a:latin typeface="EB Garamond"/>
                          <a:ea typeface="EB Garamond"/>
                          <a:cs typeface="EB Garamond"/>
                          <a:sym typeface="EB Garamond"/>
                        </a:rPr>
                        <a:t>Yet Another Resource Negotiator (YARN)  allocates resources and can host various open source computing frameworks like MapReduce, Tez or Apache Spark. </a:t>
                      </a:r>
                      <a:endParaRPr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t/>
                      </a:r>
                      <a:endParaRPr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b="1" lang="en" sz="1000">
                          <a:solidFill>
                            <a:schemeClr val="dk1"/>
                          </a:solidFill>
                          <a:highlight>
                            <a:schemeClr val="lt1"/>
                          </a:highlight>
                          <a:latin typeface="EB Garamond"/>
                          <a:ea typeface="EB Garamond"/>
                          <a:cs typeface="EB Garamond"/>
                          <a:sym typeface="EB Garamond"/>
                        </a:rPr>
                        <a:t>3.Processing Framework Layer-</a:t>
                      </a:r>
                      <a:endParaRPr b="1"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This layer analyzes and process datasets coming into the cluster.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sz="8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EB Garamond"/>
                          <a:ea typeface="EB Garamond"/>
                          <a:cs typeface="EB Garamond"/>
                          <a:sym typeface="EB Garamond"/>
                        </a:rPr>
                        <a:t>Apache Spark can be divided into 4  layer </a:t>
                      </a:r>
                      <a:r>
                        <a:rPr b="1" lang="en" sz="1000">
                          <a:solidFill>
                            <a:schemeClr val="dk1"/>
                          </a:solidFill>
                          <a:highlight>
                            <a:schemeClr val="lt1"/>
                          </a:highlight>
                          <a:latin typeface="EB Garamond"/>
                          <a:ea typeface="EB Garamond"/>
                          <a:cs typeface="EB Garamond"/>
                          <a:sym typeface="EB Garamond"/>
                        </a:rPr>
                        <a:t>1.Hadoop Distributed File System (HDFS) -</a:t>
                      </a:r>
                      <a:r>
                        <a:rPr lang="en" sz="1000">
                          <a:solidFill>
                            <a:schemeClr val="dk1"/>
                          </a:solidFill>
                          <a:highlight>
                            <a:schemeClr val="lt1"/>
                          </a:highlight>
                          <a:latin typeface="EB Garamond"/>
                          <a:ea typeface="EB Garamond"/>
                          <a:cs typeface="EB Garamond"/>
                          <a:sym typeface="EB Garamond"/>
                        </a:rPr>
                        <a:t>A  distributed storage file system that provides high-throughput access to application data.[3]</a:t>
                      </a:r>
                      <a:endParaRPr sz="1000">
                        <a:solidFill>
                          <a:schemeClr val="dk1"/>
                        </a:solidFill>
                        <a:highlight>
                          <a:schemeClr val="lt1"/>
                        </a:highlight>
                        <a:latin typeface="EB Garamond"/>
                        <a:ea typeface="EB Garamond"/>
                        <a:cs typeface="EB Garamond"/>
                        <a:sym typeface="EB Garamond"/>
                      </a:endParaRPr>
                    </a:p>
                    <a:p>
                      <a:pPr indent="0" lvl="0" marL="0" rtl="0" algn="l">
                        <a:lnSpc>
                          <a:spcPct val="115000"/>
                        </a:lnSpc>
                        <a:spcBef>
                          <a:spcPts val="1200"/>
                        </a:spcBef>
                        <a:spcAft>
                          <a:spcPts val="0"/>
                        </a:spcAft>
                        <a:buNone/>
                      </a:pPr>
                      <a:r>
                        <a:rPr b="1" lang="en" sz="1000">
                          <a:solidFill>
                            <a:schemeClr val="dk1"/>
                          </a:solidFill>
                          <a:highlight>
                            <a:schemeClr val="lt1"/>
                          </a:highlight>
                          <a:latin typeface="EB Garamond"/>
                          <a:ea typeface="EB Garamond"/>
                          <a:cs typeface="EB Garamond"/>
                          <a:sym typeface="EB Garamond"/>
                        </a:rPr>
                        <a:t>2</a:t>
                      </a:r>
                      <a:r>
                        <a:rPr lang="en" sz="1000">
                          <a:solidFill>
                            <a:schemeClr val="dk1"/>
                          </a:solidFill>
                          <a:highlight>
                            <a:schemeClr val="lt1"/>
                          </a:highlight>
                          <a:latin typeface="EB Garamond"/>
                          <a:ea typeface="EB Garamond"/>
                          <a:cs typeface="EB Garamond"/>
                          <a:sym typeface="EB Garamond"/>
                        </a:rPr>
                        <a:t>.</a:t>
                      </a:r>
                      <a:r>
                        <a:rPr b="1" lang="en" sz="1000">
                          <a:solidFill>
                            <a:schemeClr val="dk1"/>
                          </a:solidFill>
                          <a:highlight>
                            <a:schemeClr val="lt1"/>
                          </a:highlight>
                          <a:latin typeface="EB Garamond"/>
                          <a:ea typeface="EB Garamond"/>
                          <a:cs typeface="EB Garamond"/>
                          <a:sym typeface="EB Garamond"/>
                        </a:rPr>
                        <a:t>Cluster Resource Management -</a:t>
                      </a:r>
                      <a:r>
                        <a:rPr lang="en" sz="1000">
                          <a:solidFill>
                            <a:schemeClr val="dk1"/>
                          </a:solidFill>
                          <a:highlight>
                            <a:schemeClr val="lt1"/>
                          </a:highlight>
                          <a:latin typeface="EB Garamond"/>
                          <a:ea typeface="EB Garamond"/>
                          <a:cs typeface="EB Garamond"/>
                          <a:sym typeface="EB Garamond"/>
                        </a:rPr>
                        <a:t> Yet Another Resource Negotiator (YARN)  allocates resources </a:t>
                      </a:r>
                      <a:endParaRPr sz="1000">
                        <a:solidFill>
                          <a:schemeClr val="dk1"/>
                        </a:solidFill>
                        <a:highlight>
                          <a:schemeClr val="lt1"/>
                        </a:highlight>
                        <a:latin typeface="EB Garamond"/>
                        <a:ea typeface="EB Garamond"/>
                        <a:cs typeface="EB Garamond"/>
                        <a:sym typeface="EB Garamond"/>
                      </a:endParaRPr>
                    </a:p>
                    <a:p>
                      <a:pPr indent="0" lvl="0" marL="0" rtl="0" algn="l">
                        <a:lnSpc>
                          <a:spcPct val="115000"/>
                        </a:lnSpc>
                        <a:spcBef>
                          <a:spcPts val="1200"/>
                        </a:spcBef>
                        <a:spcAft>
                          <a:spcPts val="1200"/>
                        </a:spcAft>
                        <a:buNone/>
                      </a:pPr>
                      <a:r>
                        <a:rPr b="1" lang="en" sz="1000">
                          <a:solidFill>
                            <a:schemeClr val="dk1"/>
                          </a:solidFill>
                          <a:highlight>
                            <a:schemeClr val="lt1"/>
                          </a:highlight>
                          <a:latin typeface="EB Garamond"/>
                          <a:ea typeface="EB Garamond"/>
                          <a:cs typeface="EB Garamond"/>
                          <a:sym typeface="EB Garamond"/>
                        </a:rPr>
                        <a:t>3.Processing Framework-</a:t>
                      </a:r>
                      <a:r>
                        <a:rPr lang="en" sz="1000">
                          <a:solidFill>
                            <a:schemeClr val="dk1"/>
                          </a:solidFill>
                          <a:highlight>
                            <a:schemeClr val="lt1"/>
                          </a:highlight>
                          <a:latin typeface="EB Garamond"/>
                          <a:ea typeface="EB Garamond"/>
                          <a:cs typeface="EB Garamond"/>
                          <a:sym typeface="EB Garamond"/>
                        </a:rPr>
                        <a:t> This component is responsible for all the key functions like task dispatching, scheduling, fault recovery </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263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Low Level Design</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highlight>
                            <a:schemeClr val="lt1"/>
                          </a:highlight>
                          <a:latin typeface="EB Garamond"/>
                          <a:ea typeface="EB Garamond"/>
                          <a:cs typeface="EB Garamond"/>
                          <a:sym typeface="EB Garamond"/>
                        </a:rPr>
                        <a:t>4.</a:t>
                      </a:r>
                      <a:r>
                        <a:rPr b="1" lang="en" sz="1000">
                          <a:solidFill>
                            <a:schemeClr val="dk1"/>
                          </a:solidFill>
                          <a:highlight>
                            <a:schemeClr val="lt1"/>
                          </a:highlight>
                          <a:latin typeface="EB Garamond"/>
                          <a:ea typeface="EB Garamond"/>
                          <a:cs typeface="EB Garamond"/>
                          <a:sym typeface="EB Garamond"/>
                        </a:rPr>
                        <a:t> Data Access(API’s)-</a:t>
                      </a:r>
                      <a:endParaRPr b="1"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highlight>
                            <a:schemeClr val="lt1"/>
                          </a:highlight>
                          <a:latin typeface="EB Garamond"/>
                          <a:ea typeface="EB Garamond"/>
                          <a:cs typeface="EB Garamond"/>
                          <a:sym typeface="EB Garamond"/>
                        </a:rPr>
                        <a:t>1.Hive(SQL) is used for interactive SQL query</a:t>
                      </a:r>
                      <a:endParaRPr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highlight>
                            <a:schemeClr val="lt1"/>
                          </a:highlight>
                          <a:latin typeface="EB Garamond"/>
                          <a:ea typeface="EB Garamond"/>
                          <a:cs typeface="EB Garamond"/>
                          <a:sym typeface="EB Garamond"/>
                        </a:rPr>
                        <a:t>2.Pig is a scripting language</a:t>
                      </a:r>
                      <a:endParaRPr sz="9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highlight>
                            <a:schemeClr val="lt1"/>
                          </a:highlight>
                          <a:latin typeface="EB Garamond"/>
                          <a:ea typeface="EB Garamond"/>
                          <a:cs typeface="EB Garamond"/>
                          <a:sym typeface="EB Garamond"/>
                        </a:rPr>
                        <a:t>4. Data Access(API’s)-</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latin typeface="EB Garamond"/>
                          <a:ea typeface="EB Garamond"/>
                          <a:cs typeface="EB Garamond"/>
                          <a:sym typeface="EB Garamond"/>
                        </a:rPr>
                        <a:t>1.</a:t>
                      </a:r>
                      <a:r>
                        <a:rPr lang="en" sz="1000">
                          <a:solidFill>
                            <a:schemeClr val="dk1"/>
                          </a:solidFill>
                          <a:latin typeface="EB Garamond"/>
                          <a:ea typeface="EB Garamond"/>
                          <a:cs typeface="EB Garamond"/>
                          <a:sym typeface="EB Garamond"/>
                        </a:rPr>
                        <a:t>Spark MLlib is used to perform machine learning</a:t>
                      </a:r>
                      <a:endParaRPr sz="1000">
                        <a:solidFill>
                          <a:schemeClr val="dk1"/>
                        </a:solidFill>
                        <a:highlight>
                          <a:schemeClr val="lt1"/>
                        </a:highlight>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latin typeface="EB Garamond"/>
                          <a:ea typeface="EB Garamond"/>
                          <a:cs typeface="EB Garamond"/>
                          <a:sym typeface="EB Garamond"/>
                        </a:rPr>
                        <a:t>2.Spark SQL supports querying data either via SQL </a:t>
                      </a:r>
                      <a:endParaRPr sz="1000">
                        <a:solidFill>
                          <a:schemeClr val="dk1"/>
                        </a:solidFill>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sz="900">
                        <a:solidFill>
                          <a:schemeClr val="dk1"/>
                        </a:solidFill>
                        <a:highlight>
                          <a:schemeClr val="lt1"/>
                        </a:highlight>
                        <a:latin typeface="EB Garamond"/>
                        <a:ea typeface="EB Garamond"/>
                        <a:cs typeface="EB Garamond"/>
                        <a:sym typeface="EB Garamond"/>
                      </a:endParaRPr>
                    </a:p>
                    <a:p>
                      <a:pPr indent="0" lvl="0" marL="0" rtl="0" algn="l">
                        <a:spcBef>
                          <a:spcPts val="1200"/>
                        </a:spcBef>
                        <a:spcAft>
                          <a:spcPts val="0"/>
                        </a:spcAft>
                        <a:buNone/>
                      </a:pPr>
                      <a:r>
                        <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756" name="Google Shape;756;p45"/>
          <p:cNvSpPr txBox="1"/>
          <p:nvPr/>
        </p:nvSpPr>
        <p:spPr>
          <a:xfrm>
            <a:off x="8824175" y="1092700"/>
            <a:ext cx="36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EB Garamond"/>
              <a:ea typeface="EB Garamond"/>
              <a:cs typeface="EB Garamond"/>
              <a:sym typeface="EB Garamond"/>
            </a:endParaRPr>
          </a:p>
        </p:txBody>
      </p:sp>
      <p:sp>
        <p:nvSpPr>
          <p:cNvPr id="757" name="Google Shape;75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45"/>
          <p:cNvSpPr txBox="1"/>
          <p:nvPr/>
        </p:nvSpPr>
        <p:spPr>
          <a:xfrm>
            <a:off x="29800" y="4781125"/>
            <a:ext cx="951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EB Garamond"/>
                <a:ea typeface="EB Garamond"/>
                <a:cs typeface="EB Garamond"/>
                <a:sym typeface="EB Garamond"/>
              </a:rPr>
              <a:t>[1] </a:t>
            </a:r>
            <a:r>
              <a:rPr lang="en" sz="600">
                <a:solidFill>
                  <a:schemeClr val="dk1"/>
                </a:solidFill>
                <a:latin typeface="EB Garamond"/>
                <a:ea typeface="EB Garamond"/>
                <a:cs typeface="EB Garamond"/>
                <a:sym typeface="EB Garamond"/>
              </a:rPr>
              <a:t>Kaplarevic, V. (2020, May 25). </a:t>
            </a:r>
            <a:r>
              <a:rPr i="1" lang="en" sz="600">
                <a:solidFill>
                  <a:schemeClr val="dk1"/>
                </a:solidFill>
                <a:latin typeface="EB Garamond"/>
                <a:ea typeface="EB Garamond"/>
                <a:cs typeface="EB Garamond"/>
                <a:sym typeface="EB Garamond"/>
              </a:rPr>
              <a:t>Apache Hadoop Architecture Explained (with Diagrams)</a:t>
            </a:r>
            <a:r>
              <a:rPr lang="en" sz="600">
                <a:solidFill>
                  <a:schemeClr val="dk1"/>
                </a:solidFill>
                <a:latin typeface="EB Garamond"/>
                <a:ea typeface="EB Garamond"/>
                <a:cs typeface="EB Garamond"/>
                <a:sym typeface="EB Garamond"/>
              </a:rPr>
              <a:t>. Retrieved from phoenixnap.com: https://phoenixnap.com/kb/apache-hadoop-architecture-explained</a:t>
            </a:r>
            <a:endParaRPr sz="6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600">
                <a:solidFill>
                  <a:schemeClr val="dk1"/>
                </a:solidFill>
                <a:latin typeface="EB Garamond"/>
                <a:ea typeface="EB Garamond"/>
                <a:cs typeface="EB Garamond"/>
                <a:sym typeface="EB Garamond"/>
              </a:rPr>
              <a:t>[2]Chinchole, A. (2021, October 7). </a:t>
            </a:r>
            <a:r>
              <a:rPr i="1" lang="en" sz="600">
                <a:solidFill>
                  <a:schemeClr val="dk1"/>
                </a:solidFill>
                <a:latin typeface="EB Garamond"/>
                <a:ea typeface="EB Garamond"/>
                <a:cs typeface="EB Garamond"/>
                <a:sym typeface="EB Garamond"/>
              </a:rPr>
              <a:t>Hadoop vs Spark: A Comparative Study</a:t>
            </a:r>
            <a:r>
              <a:rPr lang="en" sz="600">
                <a:solidFill>
                  <a:schemeClr val="dk1"/>
                </a:solidFill>
                <a:latin typeface="EB Garamond"/>
                <a:ea typeface="EB Garamond"/>
                <a:cs typeface="EB Garamond"/>
                <a:sym typeface="EB Garamond"/>
              </a:rPr>
              <a:t>. Retrieved from cloudlytics.com: https://cloudlytics.com/hadoop-vs-spark-a-comparative-study/</a:t>
            </a:r>
            <a:endParaRPr sz="6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600">
                <a:solidFill>
                  <a:schemeClr val="dk1"/>
                </a:solidFill>
                <a:latin typeface="EB Garamond"/>
                <a:ea typeface="EB Garamond"/>
                <a:cs typeface="EB Garamond"/>
                <a:sym typeface="EB Garamond"/>
              </a:rPr>
              <a:t>[3] ProjectPro. (2022, April 6). </a:t>
            </a:r>
            <a:r>
              <a:rPr i="1" lang="en" sz="600">
                <a:solidFill>
                  <a:schemeClr val="dk1"/>
                </a:solidFill>
                <a:latin typeface="EB Garamond"/>
                <a:ea typeface="EB Garamond"/>
                <a:cs typeface="EB Garamond"/>
                <a:sym typeface="EB Garamond"/>
              </a:rPr>
              <a:t>Hadoop vs. Spark: Not Mutually Exclusive but Better Together</a:t>
            </a:r>
            <a:r>
              <a:rPr lang="en" sz="600">
                <a:solidFill>
                  <a:schemeClr val="dk1"/>
                </a:solidFill>
                <a:latin typeface="EB Garamond"/>
                <a:ea typeface="EB Garamond"/>
                <a:cs typeface="EB Garamond"/>
                <a:sym typeface="EB Garamond"/>
              </a:rPr>
              <a:t>. Retrieved from projectpro.io: </a:t>
            </a:r>
            <a:r>
              <a:rPr lang="en" sz="600" u="sng">
                <a:solidFill>
                  <a:schemeClr val="hlink"/>
                </a:solidFill>
                <a:latin typeface="EB Garamond"/>
                <a:ea typeface="EB Garamond"/>
                <a:cs typeface="EB Garamond"/>
                <a:sym typeface="EB Garamond"/>
                <a:hlinkClick r:id="rId3"/>
              </a:rPr>
              <a:t>https://www.projectpro.io/article/hadoop-vs-spark-not-mutually-exclusive-but-better-together/235</a:t>
            </a:r>
            <a:endParaRPr sz="6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6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600">
              <a:solidFill>
                <a:schemeClr val="dk1"/>
              </a:solidFill>
              <a:latin typeface="EB Garamond"/>
              <a:ea typeface="EB Garamond"/>
              <a:cs typeface="EB Garamond"/>
              <a:sym typeface="EB Garamond"/>
            </a:endParaRPr>
          </a:p>
        </p:txBody>
      </p:sp>
      <p:sp>
        <p:nvSpPr>
          <p:cNvPr id="759" name="Google Shape;759;p45"/>
          <p:cNvSpPr txBox="1"/>
          <p:nvPr/>
        </p:nvSpPr>
        <p:spPr>
          <a:xfrm>
            <a:off x="292000" y="37435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a:t>
            </a:r>
            <a:r>
              <a:rPr lang="en"/>
              <a:t>Roadmap</a:t>
            </a:r>
            <a:endParaRPr/>
          </a:p>
        </p:txBody>
      </p:sp>
      <p:grpSp>
        <p:nvGrpSpPr>
          <p:cNvPr id="765" name="Google Shape;765;p46"/>
          <p:cNvGrpSpPr/>
          <p:nvPr/>
        </p:nvGrpSpPr>
        <p:grpSpPr>
          <a:xfrm>
            <a:off x="1787625" y="1492080"/>
            <a:ext cx="5360725" cy="3127820"/>
            <a:chOff x="1728497" y="951541"/>
            <a:chExt cx="5360725" cy="4028100"/>
          </a:xfrm>
        </p:grpSpPr>
        <p:cxnSp>
          <p:nvCxnSpPr>
            <p:cNvPr id="766" name="Google Shape;766;p46"/>
            <p:cNvCxnSpPr/>
            <p:nvPr/>
          </p:nvCxnSpPr>
          <p:spPr>
            <a:xfrm flipH="1" rot="10800000">
              <a:off x="1728497" y="951905"/>
              <a:ext cx="5100" cy="3994800"/>
            </a:xfrm>
            <a:prstGeom prst="straightConnector1">
              <a:avLst/>
            </a:prstGeom>
            <a:noFill/>
            <a:ln cap="flat" cmpd="sng" w="9525">
              <a:solidFill>
                <a:srgbClr val="F3F3F3"/>
              </a:solidFill>
              <a:prstDash val="solid"/>
              <a:miter lim="400000"/>
              <a:headEnd len="sm" w="sm" type="none"/>
              <a:tailEnd len="sm" w="sm" type="none"/>
            </a:ln>
          </p:spPr>
        </p:cxnSp>
        <p:cxnSp>
          <p:nvCxnSpPr>
            <p:cNvPr id="767" name="Google Shape;767;p46"/>
            <p:cNvCxnSpPr/>
            <p:nvPr/>
          </p:nvCxnSpPr>
          <p:spPr>
            <a:xfrm rot="10800000">
              <a:off x="2796097" y="951541"/>
              <a:ext cx="18600" cy="4028100"/>
            </a:xfrm>
            <a:prstGeom prst="straightConnector1">
              <a:avLst/>
            </a:prstGeom>
            <a:noFill/>
            <a:ln cap="flat" cmpd="sng" w="9525">
              <a:solidFill>
                <a:srgbClr val="F3F3F3"/>
              </a:solidFill>
              <a:prstDash val="solid"/>
              <a:miter lim="400000"/>
              <a:headEnd len="sm" w="sm" type="none"/>
              <a:tailEnd len="sm" w="sm" type="none"/>
            </a:ln>
          </p:spPr>
        </p:cxnSp>
        <p:cxnSp>
          <p:nvCxnSpPr>
            <p:cNvPr id="768" name="Google Shape;768;p46"/>
            <p:cNvCxnSpPr/>
            <p:nvPr/>
          </p:nvCxnSpPr>
          <p:spPr>
            <a:xfrm rot="10800000">
              <a:off x="3859047" y="951699"/>
              <a:ext cx="9900" cy="4019700"/>
            </a:xfrm>
            <a:prstGeom prst="straightConnector1">
              <a:avLst/>
            </a:prstGeom>
            <a:noFill/>
            <a:ln cap="flat" cmpd="sng" w="9525">
              <a:solidFill>
                <a:srgbClr val="F3F3F3"/>
              </a:solidFill>
              <a:prstDash val="solid"/>
              <a:miter lim="400000"/>
              <a:headEnd len="sm" w="sm" type="none"/>
              <a:tailEnd len="sm" w="sm" type="none"/>
            </a:ln>
          </p:spPr>
        </p:cxnSp>
        <p:cxnSp>
          <p:nvCxnSpPr>
            <p:cNvPr id="769" name="Google Shape;769;p46"/>
            <p:cNvCxnSpPr/>
            <p:nvPr/>
          </p:nvCxnSpPr>
          <p:spPr>
            <a:xfrm rot="10800000">
              <a:off x="4921497" y="951557"/>
              <a:ext cx="8100" cy="4011600"/>
            </a:xfrm>
            <a:prstGeom prst="straightConnector1">
              <a:avLst/>
            </a:prstGeom>
            <a:noFill/>
            <a:ln cap="flat" cmpd="sng" w="9525">
              <a:solidFill>
                <a:srgbClr val="F3F3F3"/>
              </a:solidFill>
              <a:prstDash val="solid"/>
              <a:miter lim="400000"/>
              <a:headEnd len="sm" w="sm" type="none"/>
              <a:tailEnd len="sm" w="sm" type="none"/>
            </a:ln>
          </p:spPr>
        </p:cxnSp>
        <p:cxnSp>
          <p:nvCxnSpPr>
            <p:cNvPr id="770" name="Google Shape;770;p46"/>
            <p:cNvCxnSpPr/>
            <p:nvPr/>
          </p:nvCxnSpPr>
          <p:spPr>
            <a:xfrm rot="10800000">
              <a:off x="5984122" y="951699"/>
              <a:ext cx="18900" cy="4019700"/>
            </a:xfrm>
            <a:prstGeom prst="straightConnector1">
              <a:avLst/>
            </a:prstGeom>
            <a:noFill/>
            <a:ln cap="flat" cmpd="sng" w="9525">
              <a:solidFill>
                <a:srgbClr val="F3F3F3"/>
              </a:solidFill>
              <a:prstDash val="solid"/>
              <a:miter lim="400000"/>
              <a:headEnd len="sm" w="sm" type="none"/>
              <a:tailEnd len="sm" w="sm" type="none"/>
            </a:ln>
          </p:spPr>
        </p:cxnSp>
        <p:cxnSp>
          <p:nvCxnSpPr>
            <p:cNvPr id="771" name="Google Shape;771;p46"/>
            <p:cNvCxnSpPr/>
            <p:nvPr/>
          </p:nvCxnSpPr>
          <p:spPr>
            <a:xfrm rot="10800000">
              <a:off x="7046622" y="952157"/>
              <a:ext cx="42600" cy="4011000"/>
            </a:xfrm>
            <a:prstGeom prst="straightConnector1">
              <a:avLst/>
            </a:prstGeom>
            <a:noFill/>
            <a:ln cap="flat" cmpd="sng" w="9525">
              <a:solidFill>
                <a:srgbClr val="F3F3F3"/>
              </a:solidFill>
              <a:prstDash val="solid"/>
              <a:miter lim="400000"/>
              <a:headEnd len="sm" w="sm" type="none"/>
              <a:tailEnd len="sm" w="sm" type="none"/>
            </a:ln>
          </p:spPr>
        </p:cxnSp>
      </p:grpSp>
      <p:sp>
        <p:nvSpPr>
          <p:cNvPr id="772" name="Google Shape;77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73" name="Google Shape;773;p46"/>
          <p:cNvCxnSpPr/>
          <p:nvPr/>
        </p:nvCxnSpPr>
        <p:spPr>
          <a:xfrm>
            <a:off x="1861324" y="21866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774" name="Google Shape;774;p46"/>
          <p:cNvSpPr txBox="1"/>
          <p:nvPr/>
        </p:nvSpPr>
        <p:spPr>
          <a:xfrm>
            <a:off x="1716325" y="2266950"/>
            <a:ext cx="1463400" cy="300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Design Spark Architecture</a:t>
            </a:r>
            <a:endParaRPr sz="800">
              <a:latin typeface="EB Garamond"/>
              <a:ea typeface="EB Garamond"/>
              <a:cs typeface="EB Garamond"/>
              <a:sym typeface="EB Garamond"/>
            </a:endParaRPr>
          </a:p>
        </p:txBody>
      </p:sp>
      <p:cxnSp>
        <p:nvCxnSpPr>
          <p:cNvPr id="775" name="Google Shape;775;p46"/>
          <p:cNvCxnSpPr/>
          <p:nvPr/>
        </p:nvCxnSpPr>
        <p:spPr>
          <a:xfrm>
            <a:off x="4015287" y="219542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776" name="Google Shape;776;p46"/>
          <p:cNvSpPr txBox="1"/>
          <p:nvPr/>
        </p:nvSpPr>
        <p:spPr>
          <a:xfrm>
            <a:off x="3956375" y="22669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Customer requirement analysis for segments</a:t>
            </a:r>
            <a:endParaRPr sz="750">
              <a:latin typeface="Proxima Nova"/>
              <a:ea typeface="Proxima Nova"/>
              <a:cs typeface="Proxima Nova"/>
              <a:sym typeface="Proxima Nova"/>
            </a:endParaRPr>
          </a:p>
        </p:txBody>
      </p:sp>
      <p:grpSp>
        <p:nvGrpSpPr>
          <p:cNvPr id="777" name="Google Shape;777;p46"/>
          <p:cNvGrpSpPr/>
          <p:nvPr/>
        </p:nvGrpSpPr>
        <p:grpSpPr>
          <a:xfrm>
            <a:off x="432969" y="1410425"/>
            <a:ext cx="8199131" cy="2693850"/>
            <a:chOff x="264869" y="571500"/>
            <a:chExt cx="8199131" cy="2693850"/>
          </a:xfrm>
        </p:grpSpPr>
        <p:cxnSp>
          <p:nvCxnSpPr>
            <p:cNvPr id="778" name="Google Shape;778;p46"/>
            <p:cNvCxnSpPr/>
            <p:nvPr/>
          </p:nvCxnSpPr>
          <p:spPr>
            <a:xfrm flipH="1" rot="10800000">
              <a:off x="7099346" y="2880743"/>
              <a:ext cx="956700" cy="1200"/>
            </a:xfrm>
            <a:prstGeom prst="straightConnector1">
              <a:avLst/>
            </a:prstGeom>
            <a:noFill/>
            <a:ln cap="flat" cmpd="sng" w="9525">
              <a:solidFill>
                <a:srgbClr val="03363D"/>
              </a:solidFill>
              <a:prstDash val="solid"/>
              <a:miter lim="400000"/>
              <a:headEnd len="med" w="med" type="oval"/>
              <a:tailEnd len="med" w="med" type="oval"/>
            </a:ln>
          </p:spPr>
        </p:cxnSp>
        <p:grpSp>
          <p:nvGrpSpPr>
            <p:cNvPr id="779" name="Google Shape;779;p46"/>
            <p:cNvGrpSpPr/>
            <p:nvPr/>
          </p:nvGrpSpPr>
          <p:grpSpPr>
            <a:xfrm>
              <a:off x="264869" y="571500"/>
              <a:ext cx="8199131" cy="2693850"/>
              <a:chOff x="264869" y="571500"/>
              <a:chExt cx="8199131" cy="2693850"/>
            </a:xfrm>
          </p:grpSpPr>
          <p:sp>
            <p:nvSpPr>
              <p:cNvPr id="780" name="Google Shape;780;p46"/>
              <p:cNvSpPr txBox="1"/>
              <p:nvPr/>
            </p:nvSpPr>
            <p:spPr>
              <a:xfrm>
                <a:off x="5924550" y="2660322"/>
                <a:ext cx="10296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Database Improvement</a:t>
                </a:r>
                <a:endParaRPr sz="750">
                  <a:solidFill>
                    <a:srgbClr val="03363D"/>
                  </a:solidFill>
                  <a:latin typeface="Proxima Nova"/>
                  <a:ea typeface="Proxima Nova"/>
                  <a:cs typeface="Proxima Nova"/>
                  <a:sym typeface="Proxima Nova"/>
                </a:endParaRPr>
              </a:p>
            </p:txBody>
          </p:sp>
          <p:cxnSp>
            <p:nvCxnSpPr>
              <p:cNvPr id="781" name="Google Shape;781;p46"/>
              <p:cNvCxnSpPr/>
              <p:nvPr/>
            </p:nvCxnSpPr>
            <p:spPr>
              <a:xfrm>
                <a:off x="264869" y="3139651"/>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782" name="Google Shape;782;p46"/>
              <p:cNvSpPr txBox="1"/>
              <p:nvPr/>
            </p:nvSpPr>
            <p:spPr>
              <a:xfrm>
                <a:off x="374425" y="2640075"/>
                <a:ext cx="115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Infrastructure</a:t>
                </a:r>
                <a:endParaRPr sz="1000"/>
              </a:p>
            </p:txBody>
          </p:sp>
          <p:cxnSp>
            <p:nvCxnSpPr>
              <p:cNvPr id="783" name="Google Shape;783;p46"/>
              <p:cNvCxnSpPr/>
              <p:nvPr/>
            </p:nvCxnSpPr>
            <p:spPr>
              <a:xfrm flipH="1" rot="10800000">
                <a:off x="5923971" y="2609580"/>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784" name="Google Shape;784;p46"/>
              <p:cNvSpPr txBox="1"/>
              <p:nvPr/>
            </p:nvSpPr>
            <p:spPr>
              <a:xfrm>
                <a:off x="6807999" y="2861550"/>
                <a:ext cx="1656000" cy="403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grpSp>
            <p:nvGrpSpPr>
              <p:cNvPr id="785" name="Google Shape;785;p46"/>
              <p:cNvGrpSpPr/>
              <p:nvPr/>
            </p:nvGrpSpPr>
            <p:grpSpPr>
              <a:xfrm>
                <a:off x="264869" y="571500"/>
                <a:ext cx="8061781" cy="1921776"/>
                <a:chOff x="264869" y="571500"/>
                <a:chExt cx="8061781" cy="1921776"/>
              </a:xfrm>
            </p:grpSpPr>
            <p:cxnSp>
              <p:nvCxnSpPr>
                <p:cNvPr id="786" name="Google Shape;786;p46"/>
                <p:cNvCxnSpPr/>
                <p:nvPr/>
              </p:nvCxnSpPr>
              <p:spPr>
                <a:xfrm>
                  <a:off x="264869" y="1800576"/>
                  <a:ext cx="8004600" cy="0"/>
                </a:xfrm>
                <a:prstGeom prst="straightConnector1">
                  <a:avLst/>
                </a:prstGeom>
                <a:noFill/>
                <a:ln cap="flat" cmpd="sng" w="19050">
                  <a:solidFill>
                    <a:srgbClr val="FEBA00"/>
                  </a:solidFill>
                  <a:prstDash val="solid"/>
                  <a:miter lim="400000"/>
                  <a:headEnd len="sm" w="sm" type="none"/>
                  <a:tailEnd len="sm" w="sm" type="none"/>
                </a:ln>
              </p:spPr>
            </p:cxnSp>
            <p:cxnSp>
              <p:nvCxnSpPr>
                <p:cNvPr id="787" name="Google Shape;787;p46"/>
                <p:cNvCxnSpPr/>
                <p:nvPr/>
              </p:nvCxnSpPr>
              <p:spPr>
                <a:xfrm>
                  <a:off x="2694750" y="2128013"/>
                  <a:ext cx="973800" cy="0"/>
                </a:xfrm>
                <a:prstGeom prst="straightConnector1">
                  <a:avLst/>
                </a:prstGeom>
                <a:noFill/>
                <a:ln cap="flat" cmpd="sng" w="9525">
                  <a:solidFill>
                    <a:srgbClr val="03363D"/>
                  </a:solidFill>
                  <a:prstDash val="solid"/>
                  <a:miter lim="400000"/>
                  <a:headEnd len="med" w="med" type="oval"/>
                  <a:tailEnd len="med" w="med" type="oval"/>
                </a:ln>
              </p:spPr>
            </p:cxnSp>
            <p:sp>
              <p:nvSpPr>
                <p:cNvPr id="788" name="Google Shape;788;p46"/>
                <p:cNvSpPr txBox="1"/>
                <p:nvPr/>
              </p:nvSpPr>
              <p:spPr>
                <a:xfrm>
                  <a:off x="2729825" y="2172257"/>
                  <a:ext cx="956700" cy="2505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Integrate Spark on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existing HDFS layer</a:t>
                  </a:r>
                  <a:endParaRPr b="1" sz="750">
                    <a:solidFill>
                      <a:srgbClr val="03363D"/>
                    </a:solidFill>
                    <a:latin typeface="Proxima Nova"/>
                    <a:ea typeface="Proxima Nova"/>
                    <a:cs typeface="Proxima Nova"/>
                    <a:sym typeface="Proxima Nova"/>
                  </a:endParaRPr>
                </a:p>
              </p:txBody>
            </p:sp>
            <p:cxnSp>
              <p:nvCxnSpPr>
                <p:cNvPr id="789" name="Google Shape;789;p46"/>
                <p:cNvCxnSpPr/>
                <p:nvPr/>
              </p:nvCxnSpPr>
              <p:spPr>
                <a:xfrm>
                  <a:off x="264869" y="2493276"/>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790" name="Google Shape;790;p46"/>
                <p:cNvSpPr txBox="1"/>
                <p:nvPr/>
              </p:nvSpPr>
              <p:spPr>
                <a:xfrm>
                  <a:off x="374425" y="1878075"/>
                  <a:ext cx="95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Integration</a:t>
                  </a:r>
                  <a:endParaRPr sz="1000"/>
                </a:p>
              </p:txBody>
            </p:sp>
            <p:sp>
              <p:nvSpPr>
                <p:cNvPr id="791" name="Google Shape;791;p46"/>
                <p:cNvSpPr txBox="1"/>
                <p:nvPr/>
              </p:nvSpPr>
              <p:spPr>
                <a:xfrm>
                  <a:off x="7031250" y="2039375"/>
                  <a:ext cx="1295400" cy="278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Data Visualization feature for implementing  business strategies</a:t>
                  </a:r>
                  <a:endParaRPr b="1" sz="750">
                    <a:latin typeface="Proxima Nova"/>
                    <a:ea typeface="Proxima Nova"/>
                    <a:cs typeface="Proxima Nova"/>
                    <a:sym typeface="Proxima Nova"/>
                  </a:endParaRPr>
                </a:p>
              </p:txBody>
            </p:sp>
            <p:cxnSp>
              <p:nvCxnSpPr>
                <p:cNvPr id="792" name="Google Shape;792;p46"/>
                <p:cNvCxnSpPr/>
                <p:nvPr/>
              </p:nvCxnSpPr>
              <p:spPr>
                <a:xfrm flipH="1" rot="10800000">
                  <a:off x="7067550" y="2012550"/>
                  <a:ext cx="877500" cy="1500"/>
                </a:xfrm>
                <a:prstGeom prst="straightConnector1">
                  <a:avLst/>
                </a:prstGeom>
                <a:noFill/>
                <a:ln cap="flat" cmpd="sng" w="9525">
                  <a:solidFill>
                    <a:srgbClr val="03363D"/>
                  </a:solidFill>
                  <a:prstDash val="solid"/>
                  <a:miter lim="400000"/>
                  <a:headEnd len="med" w="med" type="oval"/>
                  <a:tailEnd len="med" w="med" type="oval"/>
                </a:ln>
              </p:spPr>
            </p:cxnSp>
            <p:grpSp>
              <p:nvGrpSpPr>
                <p:cNvPr id="793" name="Google Shape;793;p46"/>
                <p:cNvGrpSpPr/>
                <p:nvPr/>
              </p:nvGrpSpPr>
              <p:grpSpPr>
                <a:xfrm>
                  <a:off x="374425" y="571500"/>
                  <a:ext cx="7917425" cy="1189575"/>
                  <a:chOff x="374425" y="571500"/>
                  <a:chExt cx="7917425" cy="1189575"/>
                </a:xfrm>
              </p:grpSpPr>
              <p:sp>
                <p:nvSpPr>
                  <p:cNvPr id="794" name="Google Shape;794;p46"/>
                  <p:cNvSpPr txBox="1"/>
                  <p:nvPr/>
                </p:nvSpPr>
                <p:spPr>
                  <a:xfrm>
                    <a:off x="374425" y="1268475"/>
                    <a:ext cx="95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Design &amp; Development</a:t>
                    </a:r>
                    <a:endParaRPr sz="1000"/>
                  </a:p>
                </p:txBody>
              </p:sp>
              <p:cxnSp>
                <p:nvCxnSpPr>
                  <p:cNvPr id="795" name="Google Shape;795;p46"/>
                  <p:cNvCxnSpPr/>
                  <p:nvPr/>
                </p:nvCxnSpPr>
                <p:spPr>
                  <a:xfrm flipH="1" rot="10800000">
                    <a:off x="5263225" y="1390825"/>
                    <a:ext cx="1417800" cy="10200"/>
                  </a:xfrm>
                  <a:prstGeom prst="straightConnector1">
                    <a:avLst/>
                  </a:prstGeom>
                  <a:noFill/>
                  <a:ln cap="flat" cmpd="sng" w="9525">
                    <a:solidFill>
                      <a:srgbClr val="03363D"/>
                    </a:solidFill>
                    <a:prstDash val="solid"/>
                    <a:miter lim="400000"/>
                    <a:headEnd len="med" w="med" type="oval"/>
                    <a:tailEnd len="med" w="med" type="oval"/>
                  </a:ln>
                </p:spPr>
              </p:cxnSp>
              <p:sp>
                <p:nvSpPr>
                  <p:cNvPr id="796" name="Google Shape;796;p46"/>
                  <p:cNvSpPr txBox="1"/>
                  <p:nvPr/>
                </p:nvSpPr>
                <p:spPr>
                  <a:xfrm>
                    <a:off x="5202450" y="1414650"/>
                    <a:ext cx="1859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Library upgrades for analyst to </a:t>
                    </a:r>
                    <a:r>
                      <a:rPr b="1" lang="en" sz="750">
                        <a:solidFill>
                          <a:srgbClr val="03363D"/>
                        </a:solidFill>
                        <a:latin typeface="Proxima Nova"/>
                        <a:ea typeface="Proxima Nova"/>
                        <a:cs typeface="Proxima Nova"/>
                        <a:sym typeface="Proxima Nova"/>
                      </a:rPr>
                      <a:t>Identify key customer segments  </a:t>
                    </a:r>
                    <a:endParaRPr b="1" sz="750">
                      <a:latin typeface="Proxima Nova"/>
                      <a:ea typeface="Proxima Nova"/>
                      <a:cs typeface="Proxima Nova"/>
                      <a:sym typeface="Proxima Nova"/>
                    </a:endParaRPr>
                  </a:p>
                </p:txBody>
              </p:sp>
              <p:grpSp>
                <p:nvGrpSpPr>
                  <p:cNvPr id="797" name="Google Shape;797;p46"/>
                  <p:cNvGrpSpPr/>
                  <p:nvPr/>
                </p:nvGrpSpPr>
                <p:grpSpPr>
                  <a:xfrm>
                    <a:off x="1615975" y="571500"/>
                    <a:ext cx="6675875" cy="556700"/>
                    <a:chOff x="1615975" y="571500"/>
                    <a:chExt cx="6675875" cy="556700"/>
                  </a:xfrm>
                </p:grpSpPr>
                <p:sp>
                  <p:nvSpPr>
                    <p:cNvPr id="798" name="Google Shape;798;p46"/>
                    <p:cNvSpPr txBox="1"/>
                    <p:nvPr/>
                  </p:nvSpPr>
                  <p:spPr>
                    <a:xfrm>
                      <a:off x="1934625" y="975800"/>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JANUARY</a:t>
                      </a:r>
                      <a:endParaRPr b="1" sz="500">
                        <a:solidFill>
                          <a:srgbClr val="434343"/>
                        </a:solidFill>
                        <a:latin typeface="Questrial"/>
                        <a:ea typeface="Questrial"/>
                        <a:cs typeface="Questrial"/>
                        <a:sym typeface="Questrial"/>
                      </a:endParaRPr>
                    </a:p>
                  </p:txBody>
                </p:sp>
                <p:sp>
                  <p:nvSpPr>
                    <p:cNvPr id="799" name="Google Shape;799;p46"/>
                    <p:cNvSpPr txBox="1"/>
                    <p:nvPr/>
                  </p:nvSpPr>
                  <p:spPr>
                    <a:xfrm>
                      <a:off x="2982947" y="951950"/>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FEBRUARY</a:t>
                      </a:r>
                      <a:endParaRPr b="1" sz="500">
                        <a:solidFill>
                          <a:srgbClr val="434343"/>
                        </a:solidFill>
                        <a:latin typeface="Questrial"/>
                        <a:ea typeface="Questrial"/>
                        <a:cs typeface="Questrial"/>
                        <a:sym typeface="Questrial"/>
                      </a:endParaRPr>
                    </a:p>
                  </p:txBody>
                </p:sp>
                <p:sp>
                  <p:nvSpPr>
                    <p:cNvPr id="800" name="Google Shape;800;p46"/>
                    <p:cNvSpPr txBox="1"/>
                    <p:nvPr/>
                  </p:nvSpPr>
                  <p:spPr>
                    <a:xfrm>
                      <a:off x="5112894" y="944108"/>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APRIL</a:t>
                      </a:r>
                      <a:endParaRPr b="1" sz="500">
                        <a:solidFill>
                          <a:srgbClr val="434343"/>
                        </a:solidFill>
                        <a:latin typeface="Questrial"/>
                        <a:ea typeface="Questrial"/>
                        <a:cs typeface="Questrial"/>
                        <a:sym typeface="Questrial"/>
                      </a:endParaRPr>
                    </a:p>
                  </p:txBody>
                </p:sp>
                <p:sp>
                  <p:nvSpPr>
                    <p:cNvPr id="801" name="Google Shape;801;p46"/>
                    <p:cNvSpPr txBox="1"/>
                    <p:nvPr/>
                  </p:nvSpPr>
                  <p:spPr>
                    <a:xfrm>
                      <a:off x="6118600" y="951950"/>
                      <a:ext cx="7857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MAY</a:t>
                      </a:r>
                      <a:endParaRPr b="1" sz="500">
                        <a:solidFill>
                          <a:srgbClr val="434343"/>
                        </a:solidFill>
                        <a:latin typeface="Questrial"/>
                        <a:ea typeface="Questrial"/>
                        <a:cs typeface="Questrial"/>
                        <a:sym typeface="Questrial"/>
                      </a:endParaRPr>
                    </a:p>
                  </p:txBody>
                </p:sp>
                <p:sp>
                  <p:nvSpPr>
                    <p:cNvPr id="802" name="Google Shape;802;p46"/>
                    <p:cNvSpPr txBox="1"/>
                    <p:nvPr/>
                  </p:nvSpPr>
                  <p:spPr>
                    <a:xfrm>
                      <a:off x="7230967" y="951958"/>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JUNE</a:t>
                      </a:r>
                      <a:endParaRPr b="1" sz="500">
                        <a:solidFill>
                          <a:srgbClr val="434343"/>
                        </a:solidFill>
                        <a:latin typeface="Questrial"/>
                        <a:ea typeface="Questrial"/>
                        <a:cs typeface="Questrial"/>
                        <a:sym typeface="Questrial"/>
                      </a:endParaRPr>
                    </a:p>
                  </p:txBody>
                </p:sp>
                <p:sp>
                  <p:nvSpPr>
                    <p:cNvPr id="803" name="Google Shape;803;p46"/>
                    <p:cNvSpPr txBox="1"/>
                    <p:nvPr/>
                  </p:nvSpPr>
                  <p:spPr>
                    <a:xfrm>
                      <a:off x="4143613" y="951950"/>
                      <a:ext cx="4608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MARCH</a:t>
                      </a:r>
                      <a:endParaRPr b="1" sz="500">
                        <a:solidFill>
                          <a:srgbClr val="434343"/>
                        </a:solidFill>
                        <a:latin typeface="Questrial"/>
                        <a:ea typeface="Questrial"/>
                        <a:cs typeface="Questrial"/>
                        <a:sym typeface="Questrial"/>
                      </a:endParaRPr>
                    </a:p>
                  </p:txBody>
                </p:sp>
                <p:grpSp>
                  <p:nvGrpSpPr>
                    <p:cNvPr id="804" name="Google Shape;804;p46"/>
                    <p:cNvGrpSpPr/>
                    <p:nvPr/>
                  </p:nvGrpSpPr>
                  <p:grpSpPr>
                    <a:xfrm>
                      <a:off x="1615975" y="571500"/>
                      <a:ext cx="6675875" cy="154050"/>
                      <a:chOff x="1615975" y="571500"/>
                      <a:chExt cx="6675875" cy="154050"/>
                    </a:xfrm>
                  </p:grpSpPr>
                  <p:sp>
                    <p:nvSpPr>
                      <p:cNvPr id="805" name="Google Shape;805;p46"/>
                      <p:cNvSpPr/>
                      <p:nvPr/>
                    </p:nvSpPr>
                    <p:spPr>
                      <a:xfrm>
                        <a:off x="1615975" y="571500"/>
                        <a:ext cx="33180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Q1</a:t>
                        </a:r>
                        <a:endParaRPr sz="1100">
                          <a:latin typeface="EB Garamond ExtraBold"/>
                          <a:ea typeface="EB Garamond ExtraBold"/>
                          <a:cs typeface="EB Garamond ExtraBold"/>
                          <a:sym typeface="EB Garamond ExtraBold"/>
                        </a:endParaRPr>
                      </a:p>
                    </p:txBody>
                  </p:sp>
                  <p:sp>
                    <p:nvSpPr>
                      <p:cNvPr id="806" name="Google Shape;806;p46"/>
                      <p:cNvSpPr/>
                      <p:nvPr/>
                    </p:nvSpPr>
                    <p:spPr>
                      <a:xfrm>
                        <a:off x="4973850" y="573150"/>
                        <a:ext cx="33180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Q2</a:t>
                        </a:r>
                        <a:endParaRPr sz="1100">
                          <a:latin typeface="EB Garamond ExtraBold"/>
                          <a:ea typeface="EB Garamond ExtraBold"/>
                          <a:cs typeface="EB Garamond ExtraBold"/>
                          <a:sym typeface="EB Garamond ExtraBold"/>
                        </a:endParaRPr>
                      </a:p>
                    </p:txBody>
                  </p:sp>
                </p:grpSp>
              </p:grpSp>
            </p:grpSp>
          </p:grpSp>
        </p:grpSp>
      </p:grpSp>
      <p:sp>
        <p:nvSpPr>
          <p:cNvPr id="807" name="Google Shape;807;p46"/>
          <p:cNvSpPr txBox="1"/>
          <p:nvPr/>
        </p:nvSpPr>
        <p:spPr>
          <a:xfrm>
            <a:off x="7335025" y="3663950"/>
            <a:ext cx="91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03363D"/>
                </a:solidFill>
                <a:latin typeface="Proxima Nova"/>
                <a:ea typeface="Proxima Nova"/>
                <a:cs typeface="Proxima Nova"/>
                <a:sym typeface="Proxima Nova"/>
              </a:rPr>
              <a:t>Update the API documentation</a:t>
            </a:r>
            <a:endParaRPr sz="750">
              <a:latin typeface="Proxima Nova"/>
              <a:ea typeface="Proxima Nova"/>
              <a:cs typeface="Proxima Nova"/>
              <a:sym typeface="Proxima Nova"/>
            </a:endParaRPr>
          </a:p>
        </p:txBody>
      </p:sp>
      <p:sp>
        <p:nvSpPr>
          <p:cNvPr id="808" name="Google Shape;808;p46"/>
          <p:cNvSpPr txBox="1"/>
          <p:nvPr/>
        </p:nvSpPr>
        <p:spPr>
          <a:xfrm>
            <a:off x="7235513" y="22669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b="1" sz="750">
              <a:latin typeface="Proxima Nova"/>
              <a:ea typeface="Proxima Nova"/>
              <a:cs typeface="Proxima Nova"/>
              <a:sym typeface="Proxima Nova"/>
            </a:endParaRPr>
          </a:p>
        </p:txBody>
      </p:sp>
      <p:sp>
        <p:nvSpPr>
          <p:cNvPr id="809" name="Google Shape;809;p46"/>
          <p:cNvSpPr/>
          <p:nvPr/>
        </p:nvSpPr>
        <p:spPr>
          <a:xfrm>
            <a:off x="1784075" y="1181825"/>
            <a:ext cx="33180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Customer Segmentation Preparation</a:t>
            </a:r>
            <a:endParaRPr sz="1100">
              <a:latin typeface="EB Garamond ExtraBold"/>
              <a:ea typeface="EB Garamond ExtraBold"/>
              <a:cs typeface="EB Garamond ExtraBold"/>
              <a:sym typeface="EB Garamond ExtraBold"/>
            </a:endParaRPr>
          </a:p>
        </p:txBody>
      </p:sp>
      <p:sp>
        <p:nvSpPr>
          <p:cNvPr id="810" name="Google Shape;810;p46"/>
          <p:cNvSpPr/>
          <p:nvPr/>
        </p:nvSpPr>
        <p:spPr>
          <a:xfrm>
            <a:off x="5136875" y="1181825"/>
            <a:ext cx="33180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Build Marketing Strategy</a:t>
            </a:r>
            <a:endParaRPr sz="1100">
              <a:latin typeface="EB Garamond ExtraBold"/>
              <a:ea typeface="EB Garamond ExtraBold"/>
              <a:cs typeface="EB Garamond ExtraBold"/>
              <a:sym typeface="EB Garamond ExtraBold"/>
            </a:endParaRPr>
          </a:p>
        </p:txBody>
      </p:sp>
      <p:sp>
        <p:nvSpPr>
          <p:cNvPr id="811" name="Google Shape;811;p46"/>
          <p:cNvSpPr txBox="1"/>
          <p:nvPr/>
        </p:nvSpPr>
        <p:spPr>
          <a:xfrm>
            <a:off x="3042642" y="2797316"/>
            <a:ext cx="785700" cy="1524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2nd Milestone</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sp>
        <p:nvSpPr>
          <p:cNvPr id="812" name="Google Shape;812;p46"/>
          <p:cNvSpPr txBox="1"/>
          <p:nvPr/>
        </p:nvSpPr>
        <p:spPr>
          <a:xfrm>
            <a:off x="5709642" y="2035316"/>
            <a:ext cx="785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3rd Milestone</a:t>
            </a:r>
            <a:endParaRPr sz="750">
              <a:solidFill>
                <a:srgbClr val="03363D"/>
              </a:solidFill>
              <a:latin typeface="Proxima Nova"/>
              <a:ea typeface="Proxima Nova"/>
              <a:cs typeface="Proxima Nova"/>
              <a:sym typeface="Proxima Nova"/>
            </a:endParaRPr>
          </a:p>
        </p:txBody>
      </p:sp>
      <p:cxnSp>
        <p:nvCxnSpPr>
          <p:cNvPr id="813" name="Google Shape;813;p46"/>
          <p:cNvCxnSpPr/>
          <p:nvPr/>
        </p:nvCxnSpPr>
        <p:spPr>
          <a:xfrm>
            <a:off x="432969" y="4588176"/>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814" name="Google Shape;814;p46"/>
          <p:cNvSpPr txBox="1"/>
          <p:nvPr/>
        </p:nvSpPr>
        <p:spPr>
          <a:xfrm>
            <a:off x="542525" y="4088600"/>
            <a:ext cx="115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Testing</a:t>
            </a:r>
            <a:endParaRPr sz="1000"/>
          </a:p>
        </p:txBody>
      </p:sp>
      <p:sp>
        <p:nvSpPr>
          <p:cNvPr id="815" name="Google Shape;815;p46"/>
          <p:cNvSpPr txBox="1"/>
          <p:nvPr/>
        </p:nvSpPr>
        <p:spPr>
          <a:xfrm>
            <a:off x="1831125" y="28587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Integrate Spark with YARN</a:t>
            </a:r>
            <a:endParaRPr b="1" sz="750">
              <a:solidFill>
                <a:srgbClr val="03363D"/>
              </a:solidFill>
              <a:latin typeface="Proxima Nova"/>
              <a:ea typeface="Proxima Nova"/>
              <a:cs typeface="Proxima Nova"/>
              <a:sym typeface="Proxima Nova"/>
            </a:endParaRPr>
          </a:p>
        </p:txBody>
      </p:sp>
      <p:cxnSp>
        <p:nvCxnSpPr>
          <p:cNvPr id="816" name="Google Shape;816;p46"/>
          <p:cNvCxnSpPr/>
          <p:nvPr/>
        </p:nvCxnSpPr>
        <p:spPr>
          <a:xfrm>
            <a:off x="1861324" y="2872432"/>
            <a:ext cx="867900" cy="5400"/>
          </a:xfrm>
          <a:prstGeom prst="straightConnector1">
            <a:avLst/>
          </a:prstGeom>
          <a:noFill/>
          <a:ln cap="flat" cmpd="sng" w="9525">
            <a:solidFill>
              <a:srgbClr val="03363D"/>
            </a:solidFill>
            <a:prstDash val="solid"/>
            <a:miter lim="400000"/>
            <a:headEnd len="med" w="med" type="oval"/>
            <a:tailEnd len="med" w="med" type="oval"/>
          </a:ln>
        </p:spPr>
      </p:cxnSp>
      <p:cxnSp>
        <p:nvCxnSpPr>
          <p:cNvPr id="817" name="Google Shape;817;p46"/>
          <p:cNvCxnSpPr/>
          <p:nvPr/>
        </p:nvCxnSpPr>
        <p:spPr>
          <a:xfrm>
            <a:off x="2928124" y="40916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818" name="Google Shape;818;p46"/>
          <p:cNvSpPr txBox="1"/>
          <p:nvPr/>
        </p:nvSpPr>
        <p:spPr>
          <a:xfrm>
            <a:off x="2897925" y="41541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Functional &amp; Security test to check data access layer</a:t>
            </a:r>
            <a:endParaRPr sz="750">
              <a:solidFill>
                <a:srgbClr val="03363D"/>
              </a:solidFill>
              <a:latin typeface="Proxima Nova"/>
              <a:ea typeface="Proxima Nova"/>
              <a:cs typeface="Proxima Nova"/>
              <a:sym typeface="Proxima Nova"/>
            </a:endParaRPr>
          </a:p>
        </p:txBody>
      </p:sp>
      <p:sp>
        <p:nvSpPr>
          <p:cNvPr id="819" name="Google Shape;819;p46"/>
          <p:cNvSpPr txBox="1"/>
          <p:nvPr/>
        </p:nvSpPr>
        <p:spPr>
          <a:xfrm>
            <a:off x="3964725" y="43065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820" name="Google Shape;820;p46"/>
          <p:cNvCxnSpPr/>
          <p:nvPr/>
        </p:nvCxnSpPr>
        <p:spPr>
          <a:xfrm flipH="1" rot="10800000">
            <a:off x="3262309" y="3451230"/>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821" name="Google Shape;821;p46"/>
          <p:cNvSpPr txBox="1"/>
          <p:nvPr/>
        </p:nvSpPr>
        <p:spPr>
          <a:xfrm>
            <a:off x="3340150" y="3444475"/>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Data Access to Analyst</a:t>
            </a:r>
            <a:endParaRPr sz="750">
              <a:solidFill>
                <a:srgbClr val="03363D"/>
              </a:solidFill>
              <a:latin typeface="Proxima Nova"/>
              <a:ea typeface="Proxima Nova"/>
              <a:cs typeface="Proxima Nova"/>
              <a:sym typeface="Proxima Nova"/>
            </a:endParaRPr>
          </a:p>
        </p:txBody>
      </p:sp>
      <p:sp>
        <p:nvSpPr>
          <p:cNvPr id="822" name="Google Shape;822;p46"/>
          <p:cNvSpPr/>
          <p:nvPr/>
        </p:nvSpPr>
        <p:spPr>
          <a:xfrm>
            <a:off x="2928125" y="2820275"/>
            <a:ext cx="119100" cy="106500"/>
          </a:xfrm>
          <a:prstGeom prst="star5">
            <a:avLst>
              <a:gd fmla="val 19098" name="adj"/>
              <a:gd fmla="val 105146" name="hf"/>
              <a:gd fmla="val 110557"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5595125" y="2058275"/>
            <a:ext cx="119100" cy="106500"/>
          </a:xfrm>
          <a:prstGeom prst="star5">
            <a:avLst>
              <a:gd fmla="val 19098" name="adj"/>
              <a:gd fmla="val 105146" name="hf"/>
              <a:gd fmla="val 110557"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46"/>
          <p:cNvGrpSpPr/>
          <p:nvPr/>
        </p:nvGrpSpPr>
        <p:grpSpPr>
          <a:xfrm>
            <a:off x="4955298" y="2627667"/>
            <a:ext cx="161404" cy="338713"/>
            <a:chOff x="6555350" y="189263"/>
            <a:chExt cx="161388" cy="458713"/>
          </a:xfrm>
        </p:grpSpPr>
        <p:cxnSp>
          <p:nvCxnSpPr>
            <p:cNvPr id="825" name="Google Shape;825;p46"/>
            <p:cNvCxnSpPr/>
            <p:nvPr/>
          </p:nvCxnSpPr>
          <p:spPr>
            <a:xfrm>
              <a:off x="6555350" y="189275"/>
              <a:ext cx="9000" cy="458700"/>
            </a:xfrm>
            <a:prstGeom prst="straightConnector1">
              <a:avLst/>
            </a:prstGeom>
            <a:noFill/>
            <a:ln cap="flat" cmpd="sng" w="19050">
              <a:solidFill>
                <a:schemeClr val="dk2"/>
              </a:solidFill>
              <a:prstDash val="solid"/>
              <a:round/>
              <a:headEnd len="med" w="med" type="none"/>
              <a:tailEnd len="med" w="med" type="none"/>
            </a:ln>
          </p:spPr>
        </p:cxnSp>
        <p:sp>
          <p:nvSpPr>
            <p:cNvPr id="826" name="Google Shape;826;p46"/>
            <p:cNvSpPr/>
            <p:nvPr/>
          </p:nvSpPr>
          <p:spPr>
            <a:xfrm rot="5400000">
              <a:off x="6546125" y="207475"/>
              <a:ext cx="188825" cy="152400"/>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46"/>
          <p:cNvSpPr txBox="1"/>
          <p:nvPr/>
        </p:nvSpPr>
        <p:spPr>
          <a:xfrm>
            <a:off x="4574325" y="30111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Launch Spark on HDFS</a:t>
            </a:r>
            <a:endParaRPr b="1" sz="750">
              <a:solidFill>
                <a:srgbClr val="03363D"/>
              </a:solidFill>
              <a:latin typeface="Proxima Nova"/>
              <a:ea typeface="Proxima Nova"/>
              <a:cs typeface="Proxima Nova"/>
              <a:sym typeface="Proxima Nova"/>
            </a:endParaRPr>
          </a:p>
        </p:txBody>
      </p:sp>
      <p:cxnSp>
        <p:nvCxnSpPr>
          <p:cNvPr id="828" name="Google Shape;828;p46"/>
          <p:cNvCxnSpPr/>
          <p:nvPr/>
        </p:nvCxnSpPr>
        <p:spPr>
          <a:xfrm flipH="1" rot="10800000">
            <a:off x="5025271" y="3600905"/>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829" name="Google Shape;829;p46"/>
          <p:cNvSpPr txBox="1"/>
          <p:nvPr/>
        </p:nvSpPr>
        <p:spPr>
          <a:xfrm>
            <a:off x="4994325" y="3577896"/>
            <a:ext cx="1056900" cy="427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750">
                <a:solidFill>
                  <a:srgbClr val="03363D"/>
                </a:solidFill>
                <a:latin typeface="Proxima Nova"/>
                <a:ea typeface="Proxima Nova"/>
                <a:cs typeface="Proxima Nova"/>
                <a:sym typeface="Proxima Nova"/>
              </a:rPr>
              <a:t>Internal clients approval</a:t>
            </a:r>
            <a:endParaRPr sz="750">
              <a:solidFill>
                <a:srgbClr val="03363D"/>
              </a:solidFill>
              <a:latin typeface="Proxima Nova"/>
              <a:ea typeface="Proxima Nova"/>
              <a:cs typeface="Proxima Nova"/>
              <a:sym typeface="Proxima Nova"/>
            </a:endParaRPr>
          </a:p>
        </p:txBody>
      </p:sp>
      <p:sp>
        <p:nvSpPr>
          <p:cNvPr id="830" name="Google Shape;830;p46"/>
          <p:cNvSpPr txBox="1"/>
          <p:nvPr/>
        </p:nvSpPr>
        <p:spPr>
          <a:xfrm>
            <a:off x="7309842" y="2644916"/>
            <a:ext cx="785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4th</a:t>
            </a:r>
            <a:r>
              <a:rPr lang="en" sz="750">
                <a:solidFill>
                  <a:srgbClr val="03363D"/>
                </a:solidFill>
                <a:latin typeface="Proxima Nova"/>
                <a:ea typeface="Proxima Nova"/>
                <a:cs typeface="Proxima Nova"/>
                <a:sym typeface="Proxima Nova"/>
              </a:rPr>
              <a:t> Milestone</a:t>
            </a:r>
            <a:endParaRPr sz="750">
              <a:solidFill>
                <a:srgbClr val="03363D"/>
              </a:solidFill>
              <a:latin typeface="Proxima Nova"/>
              <a:ea typeface="Proxima Nova"/>
              <a:cs typeface="Proxima Nova"/>
              <a:sym typeface="Proxima Nova"/>
            </a:endParaRPr>
          </a:p>
        </p:txBody>
      </p:sp>
      <p:sp>
        <p:nvSpPr>
          <p:cNvPr id="831" name="Google Shape;831;p46"/>
          <p:cNvSpPr/>
          <p:nvPr/>
        </p:nvSpPr>
        <p:spPr>
          <a:xfrm>
            <a:off x="7195325" y="2667875"/>
            <a:ext cx="119100" cy="106500"/>
          </a:xfrm>
          <a:prstGeom prst="star5">
            <a:avLst>
              <a:gd fmla="val 19098" name="adj"/>
              <a:gd fmla="val 105146" name="hf"/>
              <a:gd fmla="val 110557"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txBox="1"/>
          <p:nvPr/>
        </p:nvSpPr>
        <p:spPr>
          <a:xfrm>
            <a:off x="391800" y="4806275"/>
            <a:ext cx="404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Note : All milestones are shippable products from user stories. </a:t>
            </a:r>
            <a:endParaRPr sz="800">
              <a:latin typeface="EB Garamond"/>
              <a:ea typeface="EB Garamond"/>
              <a:cs typeface="EB Garamond"/>
              <a:sym typeface="EB Garamond"/>
            </a:endParaRPr>
          </a:p>
        </p:txBody>
      </p:sp>
      <p:sp>
        <p:nvSpPr>
          <p:cNvPr id="833" name="Google Shape;833;p46"/>
          <p:cNvSpPr txBox="1"/>
          <p:nvPr/>
        </p:nvSpPr>
        <p:spPr>
          <a:xfrm>
            <a:off x="6160325" y="42367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sp>
        <p:nvSpPr>
          <p:cNvPr id="834" name="Google Shape;834;p46"/>
          <p:cNvSpPr txBox="1"/>
          <p:nvPr/>
        </p:nvSpPr>
        <p:spPr>
          <a:xfrm>
            <a:off x="1975842" y="2644916"/>
            <a:ext cx="785700" cy="1524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1st Milestone</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a:t>
            </a:r>
            <a:endParaRPr sz="750">
              <a:solidFill>
                <a:srgbClr val="03363D"/>
              </a:solidFill>
              <a:latin typeface="Proxima Nova"/>
              <a:ea typeface="Proxima Nova"/>
              <a:cs typeface="Proxima Nova"/>
              <a:sym typeface="Proxima Nova"/>
            </a:endParaRPr>
          </a:p>
        </p:txBody>
      </p:sp>
      <p:sp>
        <p:nvSpPr>
          <p:cNvPr id="835" name="Google Shape;835;p46"/>
          <p:cNvSpPr/>
          <p:nvPr/>
        </p:nvSpPr>
        <p:spPr>
          <a:xfrm>
            <a:off x="1861325" y="2667875"/>
            <a:ext cx="119100" cy="106500"/>
          </a:xfrm>
          <a:prstGeom prst="star5">
            <a:avLst>
              <a:gd fmla="val 19098" name="adj"/>
              <a:gd fmla="val 105146" name="hf"/>
              <a:gd fmla="val 110557"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 name="Google Shape;836;p46"/>
          <p:cNvCxnSpPr/>
          <p:nvPr/>
        </p:nvCxnSpPr>
        <p:spPr>
          <a:xfrm>
            <a:off x="1861324" y="40916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837" name="Google Shape;837;p46"/>
          <p:cNvSpPr txBox="1"/>
          <p:nvPr/>
        </p:nvSpPr>
        <p:spPr>
          <a:xfrm>
            <a:off x="1907325" y="41541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Black Box </a:t>
            </a:r>
            <a:r>
              <a:rPr lang="en" sz="750">
                <a:solidFill>
                  <a:srgbClr val="03363D"/>
                </a:solidFill>
                <a:latin typeface="Proxima Nova"/>
                <a:ea typeface="Proxima Nova"/>
                <a:cs typeface="Proxima Nova"/>
                <a:sym typeface="Proxima Nova"/>
              </a:rPr>
              <a:t>Testing for integration of spark with YARN</a:t>
            </a:r>
            <a:endParaRPr sz="750">
              <a:solidFill>
                <a:srgbClr val="03363D"/>
              </a:solidFill>
              <a:latin typeface="Proxima Nova"/>
              <a:ea typeface="Proxima Nova"/>
              <a:cs typeface="Proxima Nova"/>
              <a:sym typeface="Proxima Nova"/>
            </a:endParaRPr>
          </a:p>
        </p:txBody>
      </p:sp>
      <p:cxnSp>
        <p:nvCxnSpPr>
          <p:cNvPr id="838" name="Google Shape;838;p46"/>
          <p:cNvCxnSpPr/>
          <p:nvPr/>
        </p:nvCxnSpPr>
        <p:spPr>
          <a:xfrm>
            <a:off x="5061724" y="41678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839" name="Google Shape;839;p46"/>
          <p:cNvSpPr txBox="1"/>
          <p:nvPr/>
        </p:nvSpPr>
        <p:spPr>
          <a:xfrm>
            <a:off x="5107725" y="4154163"/>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Alpha and Beta testing to validate </a:t>
            </a:r>
            <a:r>
              <a:rPr lang="en" sz="750">
                <a:solidFill>
                  <a:srgbClr val="03363D"/>
                </a:solidFill>
                <a:latin typeface="Proxima Nova"/>
                <a:ea typeface="Proxima Nova"/>
                <a:cs typeface="Proxima Nova"/>
                <a:sym typeface="Proxima Nova"/>
              </a:rPr>
              <a:t>query</a:t>
            </a:r>
            <a:r>
              <a:rPr lang="en" sz="750">
                <a:solidFill>
                  <a:srgbClr val="03363D"/>
                </a:solidFill>
                <a:latin typeface="Proxima Nova"/>
                <a:ea typeface="Proxima Nova"/>
                <a:cs typeface="Proxima Nova"/>
                <a:sym typeface="Proxima Nova"/>
              </a:rPr>
              <a:t> runtime </a:t>
            </a:r>
            <a:endParaRPr sz="750">
              <a:solidFill>
                <a:srgbClr val="03363D"/>
              </a:solidFill>
              <a:latin typeface="Proxima Nova"/>
              <a:ea typeface="Proxima Nova"/>
              <a:cs typeface="Proxima Nova"/>
              <a:sym typeface="Proxima Nova"/>
            </a:endParaRPr>
          </a:p>
        </p:txBody>
      </p:sp>
      <p:cxnSp>
        <p:nvCxnSpPr>
          <p:cNvPr id="840" name="Google Shape;840;p46"/>
          <p:cNvCxnSpPr/>
          <p:nvPr/>
        </p:nvCxnSpPr>
        <p:spPr>
          <a:xfrm flipH="1" rot="10800000">
            <a:off x="3893334" y="3655493"/>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841" name="Google Shape;841;p46"/>
          <p:cNvSpPr txBox="1"/>
          <p:nvPr/>
        </p:nvSpPr>
        <p:spPr>
          <a:xfrm>
            <a:off x="3956925" y="3715300"/>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Spark </a:t>
            </a:r>
            <a:r>
              <a:rPr lang="en" sz="750">
                <a:solidFill>
                  <a:srgbClr val="03363D"/>
                </a:solidFill>
                <a:latin typeface="Proxima Nova"/>
                <a:ea typeface="Proxima Nova"/>
                <a:cs typeface="Proxima Nova"/>
                <a:sym typeface="Proxima Nova"/>
              </a:rPr>
              <a:t>Maintenance</a:t>
            </a:r>
            <a:r>
              <a:rPr lang="en" sz="750">
                <a:solidFill>
                  <a:srgbClr val="03363D"/>
                </a:solidFill>
                <a:latin typeface="Proxima Nova"/>
                <a:ea typeface="Proxima Nova"/>
                <a:cs typeface="Proxima Nova"/>
                <a:sym typeface="Proxima Nova"/>
              </a:rPr>
              <a:t> by Scrum team</a:t>
            </a:r>
            <a:endParaRPr sz="750">
              <a:solidFill>
                <a:srgbClr val="03363D"/>
              </a:solidFill>
              <a:latin typeface="Proxima Nova"/>
              <a:ea typeface="Proxima Nova"/>
              <a:cs typeface="Proxima Nova"/>
              <a:sym typeface="Proxima Nova"/>
            </a:endParaRPr>
          </a:p>
        </p:txBody>
      </p:sp>
      <p:sp>
        <p:nvSpPr>
          <p:cNvPr id="842" name="Google Shape;842;p46"/>
          <p:cNvSpPr txBox="1"/>
          <p:nvPr/>
        </p:nvSpPr>
        <p:spPr>
          <a:xfrm>
            <a:off x="4002825" y="4217675"/>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Performance  testing for query response time</a:t>
            </a:r>
            <a:endParaRPr sz="750">
              <a:solidFill>
                <a:srgbClr val="03363D"/>
              </a:solidFill>
              <a:latin typeface="Proxima Nova"/>
              <a:ea typeface="Proxima Nova"/>
              <a:cs typeface="Proxima Nova"/>
              <a:sym typeface="Proxima Nova"/>
            </a:endParaRPr>
          </a:p>
        </p:txBody>
      </p:sp>
      <p:cxnSp>
        <p:nvCxnSpPr>
          <p:cNvPr id="843" name="Google Shape;843;p46"/>
          <p:cNvCxnSpPr/>
          <p:nvPr/>
        </p:nvCxnSpPr>
        <p:spPr>
          <a:xfrm>
            <a:off x="4001324" y="4158270"/>
            <a:ext cx="867900" cy="5400"/>
          </a:xfrm>
          <a:prstGeom prst="straightConnector1">
            <a:avLst/>
          </a:prstGeom>
          <a:noFill/>
          <a:ln cap="flat" cmpd="sng" w="9525">
            <a:solidFill>
              <a:srgbClr val="03363D"/>
            </a:solidFill>
            <a:prstDash val="solid"/>
            <a:miter lim="400000"/>
            <a:headEnd len="med" w="med" type="oval"/>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7"/>
          <p:cNvSpPr txBox="1"/>
          <p:nvPr>
            <p:ph idx="1" type="body"/>
          </p:nvPr>
        </p:nvSpPr>
        <p:spPr>
          <a:xfrm>
            <a:off x="311700" y="5752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ROI &amp; ROV</a:t>
            </a:r>
            <a:endParaRPr b="1" sz="3000">
              <a:solidFill>
                <a:schemeClr val="dk1"/>
              </a:solidFill>
              <a:latin typeface="Montserrat"/>
              <a:ea typeface="Montserrat"/>
              <a:cs typeface="Montserrat"/>
              <a:sym typeface="Montserrat"/>
            </a:endParaRPr>
          </a:p>
        </p:txBody>
      </p:sp>
      <p:sp>
        <p:nvSpPr>
          <p:cNvPr id="849" name="Google Shape;849;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0" name="Google Shape;850;p47"/>
          <p:cNvPicPr preferRelativeResize="0"/>
          <p:nvPr/>
        </p:nvPicPr>
        <p:blipFill>
          <a:blip r:embed="rId3">
            <a:alphaModFix/>
          </a:blip>
          <a:stretch>
            <a:fillRect/>
          </a:stretch>
        </p:blipFill>
        <p:spPr>
          <a:xfrm>
            <a:off x="1995863" y="1501925"/>
            <a:ext cx="5152261" cy="3030474"/>
          </a:xfrm>
          <a:prstGeom prst="rect">
            <a:avLst/>
          </a:prstGeom>
          <a:noFill/>
          <a:ln>
            <a:noFill/>
          </a:ln>
        </p:spPr>
      </p:pic>
      <p:sp>
        <p:nvSpPr>
          <p:cNvPr id="851" name="Google Shape;851;p47"/>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8"/>
          <p:cNvSpPr txBox="1"/>
          <p:nvPr>
            <p:ph idx="4294967295" type="body"/>
          </p:nvPr>
        </p:nvSpPr>
        <p:spPr>
          <a:xfrm>
            <a:off x="311700" y="900125"/>
            <a:ext cx="8520600" cy="44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rPr>
              <a:t>Given:</a:t>
            </a:r>
            <a:endParaRPr b="1" sz="900">
              <a:solidFill>
                <a:schemeClr val="dk1"/>
              </a:solidFill>
            </a:endParaRPr>
          </a:p>
          <a:p>
            <a:pPr indent="-285750" lvl="0" marL="457200" rtl="0" algn="l">
              <a:spcBef>
                <a:spcPts val="1200"/>
              </a:spcBef>
              <a:spcAft>
                <a:spcPts val="0"/>
              </a:spcAft>
              <a:buClr>
                <a:schemeClr val="dk1"/>
              </a:buClr>
              <a:buSzPts val="900"/>
              <a:buFont typeface="Lato"/>
              <a:buChar char="●"/>
            </a:pPr>
            <a:r>
              <a:rPr lang="en" sz="900">
                <a:solidFill>
                  <a:schemeClr val="dk1"/>
                </a:solidFill>
              </a:rPr>
              <a:t>1 year Project </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Number of Full Time Employees Associated: 7; with  5 Data Analyst, 2 Data Architect</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Average Yearly Salary : $100K</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Cost of Employees per year : 7*100*1 = $700K</a:t>
            </a:r>
            <a:endParaRPr sz="11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Other costs (burden rate) : 700K * .27 = $189K</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Total Cost per year : $889K</a:t>
            </a:r>
            <a:endParaRPr sz="900">
              <a:solidFill>
                <a:schemeClr val="dk1"/>
              </a:solidFill>
            </a:endParaRPr>
          </a:p>
          <a:p>
            <a:pPr indent="0" lvl="0" marL="0" rtl="0" algn="l">
              <a:spcBef>
                <a:spcPts val="1200"/>
              </a:spcBef>
              <a:spcAft>
                <a:spcPts val="0"/>
              </a:spcAft>
              <a:buNone/>
            </a:pPr>
            <a:r>
              <a:rPr b="1" lang="en" sz="900">
                <a:solidFill>
                  <a:schemeClr val="dk1"/>
                </a:solidFill>
              </a:rPr>
              <a:t>Labor Saving Methodology Applied:</a:t>
            </a:r>
            <a:endParaRPr b="1" sz="900">
              <a:solidFill>
                <a:schemeClr val="dk1"/>
              </a:solidFill>
            </a:endParaRPr>
          </a:p>
          <a:p>
            <a:pPr indent="-285750" lvl="0" marL="457200" rtl="0" algn="l">
              <a:spcBef>
                <a:spcPts val="1200"/>
              </a:spcBef>
              <a:spcAft>
                <a:spcPts val="0"/>
              </a:spcAft>
              <a:buClr>
                <a:schemeClr val="dk1"/>
              </a:buClr>
              <a:buSzPts val="900"/>
              <a:buFont typeface="Lato"/>
              <a:buChar char="●"/>
            </a:pPr>
            <a:r>
              <a:rPr lang="en" sz="900">
                <a:solidFill>
                  <a:schemeClr val="dk1"/>
                </a:solidFill>
              </a:rPr>
              <a:t>50 GB of data  with 100 queries requires 5 hours with Hadoop[1]</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50 GB of data with 100 queries requires 1 hour with Spark[1]</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4 hours of saving per day per employee</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4 hours per day * 30 days * 5 employees =120 * 5 hours= 600 man-hours</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An employee works 170 hours per month</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600/170 = 3.5 ~ 3 Full time employees ~ 107K per month saving per employee~ </a:t>
            </a:r>
            <a:r>
              <a:rPr b="1" lang="en" sz="900">
                <a:solidFill>
                  <a:schemeClr val="dk1"/>
                </a:solidFill>
              </a:rPr>
              <a:t>321 K per year of saving  if we move 3 employees to other complex projects</a:t>
            </a:r>
            <a:endParaRPr b="1" sz="900">
              <a:solidFill>
                <a:schemeClr val="dk1"/>
              </a:solidFill>
            </a:endParaRPr>
          </a:p>
          <a:p>
            <a:pPr indent="0" lvl="0" marL="0" rtl="0" algn="l">
              <a:spcBef>
                <a:spcPts val="1200"/>
              </a:spcBef>
              <a:spcAft>
                <a:spcPts val="0"/>
              </a:spcAft>
              <a:buNone/>
            </a:pPr>
            <a:r>
              <a:rPr b="1" lang="en" sz="900">
                <a:solidFill>
                  <a:schemeClr val="dk1"/>
                </a:solidFill>
              </a:rPr>
              <a:t>Assumptions:</a:t>
            </a:r>
            <a:endParaRPr b="1" sz="900">
              <a:solidFill>
                <a:schemeClr val="dk1"/>
              </a:solidFill>
            </a:endParaRPr>
          </a:p>
          <a:p>
            <a:pPr indent="-285750" lvl="0" marL="457200" rtl="0" algn="l">
              <a:spcBef>
                <a:spcPts val="1200"/>
              </a:spcBef>
              <a:spcAft>
                <a:spcPts val="0"/>
              </a:spcAft>
              <a:buClr>
                <a:schemeClr val="dk1"/>
              </a:buClr>
              <a:buSzPts val="900"/>
              <a:buChar char="●"/>
            </a:pPr>
            <a:r>
              <a:rPr lang="en" sz="900">
                <a:solidFill>
                  <a:schemeClr val="dk1"/>
                </a:solidFill>
              </a:rPr>
              <a:t>Salary of Data Analyst and Data Architect according to the industry standards ($100K)</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Number of working hours of a Full Time employee (8 Hours per day)</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Burden Rate (27%)</a:t>
            </a:r>
            <a:endParaRPr sz="900">
              <a:solidFill>
                <a:schemeClr val="dk1"/>
              </a:solidFill>
            </a:endParaRPr>
          </a:p>
          <a:p>
            <a:pPr indent="0" lvl="0" marL="457200" rtl="0" algn="l">
              <a:spcBef>
                <a:spcPts val="1200"/>
              </a:spcBef>
              <a:spcAft>
                <a:spcPts val="0"/>
              </a:spcAft>
              <a:buNone/>
            </a:pPr>
            <a:r>
              <a:rPr lang="en" sz="600">
                <a:solidFill>
                  <a:schemeClr val="dk1"/>
                </a:solidFill>
              </a:rPr>
              <a:t>[1]</a:t>
            </a:r>
            <a:r>
              <a:rPr lang="en" sz="900">
                <a:solidFill>
                  <a:schemeClr val="dk1"/>
                </a:solidFill>
              </a:rPr>
              <a:t>:</a:t>
            </a:r>
            <a:r>
              <a:rPr lang="en" sz="600">
                <a:solidFill>
                  <a:srgbClr val="1B212C"/>
                </a:solidFill>
              </a:rPr>
              <a:t>[</a:t>
            </a:r>
            <a:r>
              <a:rPr lang="en" sz="600">
                <a:solidFill>
                  <a:schemeClr val="dk1"/>
                </a:solidFill>
              </a:rPr>
              <a:t>glensheffield. (2013, November 3). </a:t>
            </a:r>
            <a:r>
              <a:rPr i="1" lang="en" sz="600">
                <a:solidFill>
                  <a:schemeClr val="dk1"/>
                </a:solidFill>
              </a:rPr>
              <a:t>IBM Big SQL Benchmark vs. Cloudera Impala and Hortonworks Hive/Tez</a:t>
            </a:r>
            <a:r>
              <a:rPr lang="en" sz="600">
                <a:solidFill>
                  <a:schemeClr val="dk1"/>
                </a:solidFill>
              </a:rPr>
              <a:t>. Retrieved from shefsite.wordpress.com:https://shefsite.wordpress.com/2014/11/03/ibm-big-sql-benchmark-vs-cloudera-impala-and-hortonworks-hivetez/</a:t>
            </a:r>
            <a:endParaRPr sz="6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b="1" sz="800">
              <a:solidFill>
                <a:schemeClr val="dk1"/>
              </a:solidFill>
            </a:endParaRPr>
          </a:p>
          <a:p>
            <a:pPr indent="0" lvl="0" marL="0" rtl="0" algn="l">
              <a:spcBef>
                <a:spcPts val="1200"/>
              </a:spcBef>
              <a:spcAft>
                <a:spcPts val="0"/>
              </a:spcAft>
              <a:buNone/>
            </a:pPr>
            <a:r>
              <a:t/>
            </a:r>
            <a:endParaRPr b="1" sz="1000">
              <a:solidFill>
                <a:schemeClr val="dk1"/>
              </a:solidFill>
            </a:endParaRPr>
          </a:p>
          <a:p>
            <a:pPr indent="0" lvl="0" marL="0" rtl="0" algn="l">
              <a:spcBef>
                <a:spcPts val="1200"/>
              </a:spcBef>
              <a:spcAft>
                <a:spcPts val="0"/>
              </a:spcAft>
              <a:buNone/>
            </a:pPr>
            <a:r>
              <a:rPr lang="en"/>
              <a:t> </a:t>
            </a:r>
            <a:endParaRPr/>
          </a:p>
          <a:p>
            <a:pPr indent="0" lvl="0" marL="0" rtl="0" algn="l">
              <a:spcBef>
                <a:spcPts val="1600"/>
              </a:spcBef>
              <a:spcAft>
                <a:spcPts val="1600"/>
              </a:spcAft>
              <a:buNone/>
            </a:pPr>
            <a:r>
              <a:t/>
            </a:r>
            <a:endParaRPr/>
          </a:p>
        </p:txBody>
      </p:sp>
      <p:sp>
        <p:nvSpPr>
          <p:cNvPr id="863" name="Google Shape;86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48"/>
          <p:cNvSpPr txBox="1"/>
          <p:nvPr>
            <p:ph type="ctrTitle"/>
          </p:nvPr>
        </p:nvSpPr>
        <p:spPr>
          <a:xfrm>
            <a:off x="773475" y="65875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Labor Saving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9"/>
          <p:cNvSpPr txBox="1"/>
          <p:nvPr>
            <p:ph idx="4294967295" type="body"/>
          </p:nvPr>
        </p:nvSpPr>
        <p:spPr>
          <a:xfrm>
            <a:off x="311700" y="1017725"/>
            <a:ext cx="8520600" cy="3093600"/>
          </a:xfrm>
          <a:prstGeom prst="rect">
            <a:avLst/>
          </a:prstGeom>
        </p:spPr>
        <p:txBody>
          <a:bodyPr anchorCtr="0" anchor="t" bIns="91425" lIns="91425" spcFirstLastPara="1" rIns="91425" wrap="square" tIns="91425">
            <a:noAutofit/>
          </a:bodyPr>
          <a:lstStyle/>
          <a:p>
            <a:pPr indent="-288925" lvl="0" marL="457200" rtl="0" algn="l">
              <a:spcBef>
                <a:spcPts val="0"/>
              </a:spcBef>
              <a:spcAft>
                <a:spcPts val="0"/>
              </a:spcAft>
              <a:buClr>
                <a:srgbClr val="383838"/>
              </a:buClr>
              <a:buSzPts val="950"/>
              <a:buChar char="●"/>
            </a:pPr>
            <a:r>
              <a:rPr lang="en" sz="1150">
                <a:solidFill>
                  <a:srgbClr val="383838"/>
                </a:solidFill>
                <a:highlight>
                  <a:srgbClr val="FCFCFC"/>
                </a:highlight>
              </a:rPr>
              <a:t>Under Hadoop the company was maintaining </a:t>
            </a:r>
            <a:r>
              <a:rPr lang="en">
                <a:solidFill>
                  <a:schemeClr val="dk1"/>
                </a:solidFill>
                <a:highlight>
                  <a:srgbClr val="FFFFFF"/>
                </a:highlight>
              </a:rPr>
              <a:t>Small Data Center (500 square feet) </a:t>
            </a:r>
            <a:r>
              <a:rPr lang="en" sz="1150">
                <a:solidFill>
                  <a:srgbClr val="383838"/>
                </a:solidFill>
                <a:highlight>
                  <a:srgbClr val="FCFCFC"/>
                </a:highlight>
              </a:rPr>
              <a:t>with costs from the following table[1][3]</a:t>
            </a:r>
            <a:endParaRPr sz="1150">
              <a:solidFill>
                <a:srgbClr val="383838"/>
              </a:solidFill>
              <a:highlight>
                <a:srgbClr val="FCFCFC"/>
              </a:highlight>
            </a:endParaRPr>
          </a:p>
          <a:p>
            <a:pPr indent="-304800" lvl="0" marL="457200" rtl="0" algn="l">
              <a:spcBef>
                <a:spcPts val="0"/>
              </a:spcBef>
              <a:spcAft>
                <a:spcPts val="0"/>
              </a:spcAft>
              <a:buClr>
                <a:schemeClr val="dk1"/>
              </a:buClr>
              <a:buSzPts val="1200"/>
              <a:buChar char="●"/>
            </a:pPr>
            <a:r>
              <a:rPr lang="en">
                <a:solidFill>
                  <a:schemeClr val="dk1"/>
                </a:solidFill>
                <a:highlight>
                  <a:srgbClr val="FFFFFF"/>
                </a:highlight>
              </a:rPr>
              <a:t>In a Data Center, the hierarchy is as follows:</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298450" lvl="0" marL="457200" rtl="0" algn="l">
              <a:spcBef>
                <a:spcPts val="1600"/>
              </a:spcBef>
              <a:spcAft>
                <a:spcPts val="0"/>
              </a:spcAft>
              <a:buClr>
                <a:schemeClr val="dk1"/>
              </a:buClr>
              <a:buSzPts val="1100"/>
              <a:buChar char="●"/>
            </a:pPr>
            <a:r>
              <a:rPr lang="en" sz="1100">
                <a:solidFill>
                  <a:schemeClr val="dk1"/>
                </a:solidFill>
                <a:highlight>
                  <a:srgbClr val="FFFFFF"/>
                </a:highlight>
              </a:rPr>
              <a:t>For Sprinters the Operational Cost Savings come from calculating costs for </a:t>
            </a:r>
            <a:r>
              <a:rPr b="1" lang="en" sz="1100">
                <a:solidFill>
                  <a:schemeClr val="dk1"/>
                </a:solidFill>
                <a:highlight>
                  <a:srgbClr val="FFFFFF"/>
                </a:highlight>
              </a:rPr>
              <a:t>3 Racks/6700 Nodes (Hadoop) and 1 Rack/2500 Nodes (Spark)</a:t>
            </a:r>
            <a:endParaRPr b="1" sz="1100">
              <a:solidFill>
                <a:schemeClr val="dk1"/>
              </a:solidFill>
              <a:highlight>
                <a:srgbClr val="FFFFFF"/>
              </a:highlight>
            </a:endParaRPr>
          </a:p>
        </p:txBody>
      </p:sp>
      <p:sp>
        <p:nvSpPr>
          <p:cNvPr id="870" name="Google Shape;87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4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Operational Cost Savings</a:t>
            </a:r>
            <a:endParaRPr/>
          </a:p>
        </p:txBody>
      </p:sp>
      <p:sp>
        <p:nvSpPr>
          <p:cNvPr id="872" name="Google Shape;872;p49"/>
          <p:cNvSpPr/>
          <p:nvPr/>
        </p:nvSpPr>
        <p:spPr>
          <a:xfrm>
            <a:off x="7520735" y="294595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7844700" y="3877953"/>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7011798" y="3877944"/>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6785070" y="3403272"/>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1268725"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NODE</a:t>
            </a:r>
            <a:endParaRPr sz="1200"/>
          </a:p>
        </p:txBody>
      </p:sp>
      <p:sp>
        <p:nvSpPr>
          <p:cNvPr id="877" name="Google Shape;877;p49"/>
          <p:cNvSpPr/>
          <p:nvPr/>
        </p:nvSpPr>
        <p:spPr>
          <a:xfrm>
            <a:off x="2357425"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3332800"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SERVER</a:t>
            </a:r>
            <a:endParaRPr sz="1200"/>
          </a:p>
        </p:txBody>
      </p:sp>
      <p:sp>
        <p:nvSpPr>
          <p:cNvPr id="879" name="Google Shape;879;p49"/>
          <p:cNvSpPr/>
          <p:nvPr/>
        </p:nvSpPr>
        <p:spPr>
          <a:xfrm>
            <a:off x="6294138"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4308175"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7347625"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CENTER</a:t>
            </a:r>
            <a:endParaRPr sz="1200"/>
          </a:p>
        </p:txBody>
      </p:sp>
      <p:sp>
        <p:nvSpPr>
          <p:cNvPr id="882" name="Google Shape;882;p49"/>
          <p:cNvSpPr/>
          <p:nvPr/>
        </p:nvSpPr>
        <p:spPr>
          <a:xfrm>
            <a:off x="5240650"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RACK</a:t>
            </a:r>
            <a:endParaRPr sz="1200"/>
          </a:p>
        </p:txBody>
      </p:sp>
      <p:sp>
        <p:nvSpPr>
          <p:cNvPr id="883" name="Google Shape;883;p49"/>
          <p:cNvSpPr/>
          <p:nvPr/>
        </p:nvSpPr>
        <p:spPr>
          <a:xfrm>
            <a:off x="1483050" y="2945950"/>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sz="1200">
                <a:solidFill>
                  <a:schemeClr val="dk1"/>
                </a:solidFill>
                <a:highlight>
                  <a:schemeClr val="lt1"/>
                </a:highlight>
                <a:latin typeface="EB Garamond"/>
                <a:ea typeface="EB Garamond"/>
                <a:cs typeface="EB Garamond"/>
                <a:sym typeface="EB Garamond"/>
              </a:rPr>
              <a:t>1 Server</a:t>
            </a:r>
            <a:endParaRPr sz="1500">
              <a:solidFill>
                <a:schemeClr val="dk1"/>
              </a:solidFill>
            </a:endParaRPr>
          </a:p>
        </p:txBody>
      </p:sp>
      <p:sp>
        <p:nvSpPr>
          <p:cNvPr id="884" name="Google Shape;884;p49"/>
          <p:cNvSpPr/>
          <p:nvPr/>
        </p:nvSpPr>
        <p:spPr>
          <a:xfrm>
            <a:off x="1483050" y="3536375"/>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 Rack</a:t>
            </a:r>
            <a:endParaRPr sz="1500">
              <a:solidFill>
                <a:schemeClr val="dk1"/>
              </a:solidFill>
            </a:endParaRPr>
          </a:p>
        </p:txBody>
      </p:sp>
      <p:sp>
        <p:nvSpPr>
          <p:cNvPr id="885" name="Google Shape;885;p49"/>
          <p:cNvSpPr/>
          <p:nvPr/>
        </p:nvSpPr>
        <p:spPr>
          <a:xfrm>
            <a:off x="1483025" y="4177350"/>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 Datacenter</a:t>
            </a:r>
            <a:endParaRPr sz="1000">
              <a:solidFill>
                <a:schemeClr val="dk1"/>
              </a:solidFill>
            </a:endParaRPr>
          </a:p>
        </p:txBody>
      </p:sp>
      <p:sp>
        <p:nvSpPr>
          <p:cNvPr id="886" name="Google Shape;886;p49"/>
          <p:cNvSpPr/>
          <p:nvPr/>
        </p:nvSpPr>
        <p:spPr>
          <a:xfrm>
            <a:off x="4590675" y="4177350"/>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5 Racks</a:t>
            </a:r>
            <a:endParaRPr sz="1500">
              <a:solidFill>
                <a:schemeClr val="dk1"/>
              </a:solidFill>
            </a:endParaRPr>
          </a:p>
        </p:txBody>
      </p:sp>
      <p:sp>
        <p:nvSpPr>
          <p:cNvPr id="887" name="Google Shape;887;p49"/>
          <p:cNvSpPr/>
          <p:nvPr/>
        </p:nvSpPr>
        <p:spPr>
          <a:xfrm>
            <a:off x="4590675" y="3536375"/>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14 Servers</a:t>
            </a:r>
            <a:endParaRPr sz="1500">
              <a:solidFill>
                <a:schemeClr val="dk1"/>
              </a:solidFill>
            </a:endParaRPr>
          </a:p>
        </p:txBody>
      </p:sp>
      <p:sp>
        <p:nvSpPr>
          <p:cNvPr id="888" name="Google Shape;888;p49"/>
          <p:cNvSpPr/>
          <p:nvPr/>
        </p:nvSpPr>
        <p:spPr>
          <a:xfrm>
            <a:off x="4608600" y="2967700"/>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256 Nodes</a:t>
            </a:r>
            <a:endParaRPr sz="1500">
              <a:solidFill>
                <a:schemeClr val="dk1"/>
              </a:solidFill>
            </a:endParaRPr>
          </a:p>
        </p:txBody>
      </p:sp>
      <p:sp>
        <p:nvSpPr>
          <p:cNvPr id="889" name="Google Shape;889;p49"/>
          <p:cNvSpPr/>
          <p:nvPr/>
        </p:nvSpPr>
        <p:spPr>
          <a:xfrm>
            <a:off x="3582775" y="3080650"/>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90" name="Google Shape;890;p49"/>
          <p:cNvSpPr/>
          <p:nvPr/>
        </p:nvSpPr>
        <p:spPr>
          <a:xfrm>
            <a:off x="3582763" y="3652813"/>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3582775" y="4268200"/>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txBox="1"/>
          <p:nvPr/>
        </p:nvSpPr>
        <p:spPr>
          <a:xfrm>
            <a:off x="62925" y="4718800"/>
            <a:ext cx="6873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Hall, A. (2019, March 6). </a:t>
            </a:r>
            <a:r>
              <a:rPr i="1" lang="en" sz="700">
                <a:solidFill>
                  <a:schemeClr val="dk1"/>
                </a:solidFill>
                <a:latin typeface="EB Garamond"/>
                <a:ea typeface="EB Garamond"/>
                <a:cs typeface="EB Garamond"/>
                <a:sym typeface="EB Garamond"/>
              </a:rPr>
              <a:t>Cassandra Datacenter and Racks</a:t>
            </a:r>
            <a:r>
              <a:rPr lang="en" sz="700">
                <a:solidFill>
                  <a:schemeClr val="dk1"/>
                </a:solidFill>
                <a:latin typeface="EB Garamond"/>
                <a:ea typeface="EB Garamond"/>
                <a:cs typeface="EB Garamond"/>
                <a:sym typeface="EB Garamond"/>
              </a:rPr>
              <a:t>. Retrieved from datastax.com: https://www.datastax.com/blog/distributed-database-things-know-cassandra-datacenter-racks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latin typeface="EB Garamond"/>
                <a:ea typeface="EB Garamond"/>
                <a:cs typeface="EB Garamond"/>
                <a:sym typeface="EB Garamond"/>
              </a:rPr>
              <a:t>[2]: </a:t>
            </a:r>
            <a:r>
              <a:rPr i="1" lang="en" sz="700">
                <a:solidFill>
                  <a:schemeClr val="dk1"/>
                </a:solidFill>
                <a:latin typeface="EB Garamond"/>
                <a:ea typeface="EB Garamond"/>
                <a:cs typeface="EB Garamond"/>
                <a:sym typeface="EB Garamond"/>
              </a:rPr>
              <a:t>Data Center Colocation – Build vs. Buy</a:t>
            </a:r>
            <a:r>
              <a:rPr lang="en" sz="700">
                <a:solidFill>
                  <a:schemeClr val="dk1"/>
                </a:solidFill>
                <a:latin typeface="EB Garamond"/>
                <a:ea typeface="EB Garamond"/>
                <a:cs typeface="EB Garamond"/>
                <a:sym typeface="EB Garamond"/>
              </a:rPr>
              <a:t>. (n.d.). Retrieved from 365datacenters.com: https://365datacenters.com/resources/white-papers/data-center-colocation-build-vs-buy/</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latin typeface="EB Garamond"/>
                <a:ea typeface="EB Garamond"/>
                <a:cs typeface="EB Garamond"/>
                <a:sym typeface="EB Garamond"/>
              </a:rPr>
              <a:t>[3]: </a:t>
            </a:r>
            <a:r>
              <a:rPr lang="en" sz="700">
                <a:solidFill>
                  <a:schemeClr val="dk1"/>
                </a:solidFill>
                <a:latin typeface="EB Garamond"/>
                <a:ea typeface="EB Garamond"/>
                <a:cs typeface="EB Garamond"/>
                <a:sym typeface="EB Garamond"/>
              </a:rPr>
              <a:t>baeldung. (2021, October 9). </a:t>
            </a:r>
            <a:r>
              <a:rPr i="1" lang="en" sz="700">
                <a:solidFill>
                  <a:schemeClr val="dk1"/>
                </a:solidFill>
                <a:latin typeface="EB Garamond"/>
                <a:ea typeface="EB Garamond"/>
                <a:cs typeface="EB Garamond"/>
                <a:sym typeface="EB Garamond"/>
              </a:rPr>
              <a:t>Cluster, Datacenters, Racks and Nodes in Cassandra</a:t>
            </a:r>
            <a:r>
              <a:rPr lang="en" sz="700">
                <a:solidFill>
                  <a:schemeClr val="dk1"/>
                </a:solidFill>
                <a:latin typeface="EB Garamond"/>
                <a:ea typeface="EB Garamond"/>
                <a:cs typeface="EB Garamond"/>
                <a:sym typeface="EB Garamond"/>
              </a:rPr>
              <a:t>. Retrieved from baeldung.com: https://www.baeldung.com/cassandra-cluster-datacenters-racks-nodes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0"/>
          <p:cNvSpPr txBox="1"/>
          <p:nvPr>
            <p:ph idx="4294967295" type="title"/>
          </p:nvPr>
        </p:nvSpPr>
        <p:spPr>
          <a:xfrm>
            <a:off x="311700" y="0"/>
            <a:ext cx="8520600" cy="30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1350">
                <a:solidFill>
                  <a:srgbClr val="383838"/>
                </a:solidFill>
                <a:highlight>
                  <a:srgbClr val="FCFCFC"/>
                </a:highlight>
                <a:latin typeface="EB Garamond"/>
                <a:ea typeface="EB Garamond"/>
                <a:cs typeface="EB Garamond"/>
                <a:sym typeface="EB Garamond"/>
              </a:rPr>
              <a:t>Architectural, Engineering, Power Construction and Environment Costs of DataCenter </a:t>
            </a:r>
            <a:endParaRPr b="1" sz="1800">
              <a:latin typeface="EB Garamond"/>
              <a:ea typeface="EB Garamond"/>
              <a:cs typeface="EB Garamond"/>
              <a:sym typeface="EB Garamond"/>
            </a:endParaRPr>
          </a:p>
        </p:txBody>
      </p:sp>
      <p:sp>
        <p:nvSpPr>
          <p:cNvPr id="898" name="Google Shape;898;p50"/>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83838"/>
              </a:solidFill>
              <a:highlight>
                <a:srgbClr val="FCFCFC"/>
              </a:highlight>
              <a:latin typeface="Arial"/>
              <a:ea typeface="Arial"/>
              <a:cs typeface="Arial"/>
              <a:sym typeface="Arial"/>
            </a:endParaRPr>
          </a:p>
          <a:p>
            <a:pPr indent="0" lvl="0" marL="457200" rtl="0" algn="l">
              <a:spcBef>
                <a:spcPts val="1600"/>
              </a:spcBef>
              <a:spcAft>
                <a:spcPts val="1600"/>
              </a:spcAft>
              <a:buNone/>
            </a:pPr>
            <a:r>
              <a:t/>
            </a:r>
            <a:endParaRPr sz="1050">
              <a:solidFill>
                <a:srgbClr val="383838"/>
              </a:solidFill>
              <a:highlight>
                <a:srgbClr val="FCFCFC"/>
              </a:highlight>
              <a:latin typeface="Arial"/>
              <a:ea typeface="Arial"/>
              <a:cs typeface="Arial"/>
              <a:sym typeface="Arial"/>
            </a:endParaRPr>
          </a:p>
        </p:txBody>
      </p:sp>
      <p:sp>
        <p:nvSpPr>
          <p:cNvPr id="899" name="Google Shape;8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graphicFrame>
        <p:nvGraphicFramePr>
          <p:cNvPr id="900" name="Google Shape;900;p50"/>
          <p:cNvGraphicFramePr/>
          <p:nvPr/>
        </p:nvGraphicFramePr>
        <p:xfrm>
          <a:off x="1772675" y="303605"/>
          <a:ext cx="3000000" cy="3000000"/>
        </p:xfrm>
        <a:graphic>
          <a:graphicData uri="http://schemas.openxmlformats.org/drawingml/2006/table">
            <a:tbl>
              <a:tblPr>
                <a:noFill/>
                <a:tableStyleId>{DD01734B-D572-4965-821C-8652CC30D2E9}</a:tableStyleId>
              </a:tblPr>
              <a:tblGrid>
                <a:gridCol w="1744475"/>
                <a:gridCol w="1744475"/>
                <a:gridCol w="1744475"/>
              </a:tblGrid>
              <a:tr h="241125">
                <a:tc>
                  <a:txBody>
                    <a:bodyPr/>
                    <a:lstStyle/>
                    <a:p>
                      <a:pPr indent="0" lvl="0" marL="0" rtl="0" algn="l">
                        <a:spcBef>
                          <a:spcPts val="0"/>
                        </a:spcBef>
                        <a:spcAft>
                          <a:spcPts val="0"/>
                        </a:spcAft>
                        <a:buNone/>
                      </a:pPr>
                      <a:r>
                        <a:t/>
                      </a:r>
                      <a:endParaRPr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c>
                  <a:txBody>
                    <a:bodyPr/>
                    <a:lstStyle/>
                    <a:p>
                      <a:pPr indent="0" lvl="0" marL="0" rtl="0" algn="ctr">
                        <a:spcBef>
                          <a:spcPts val="0"/>
                        </a:spcBef>
                        <a:spcAft>
                          <a:spcPts val="0"/>
                        </a:spcAft>
                        <a:buNone/>
                      </a:pPr>
                      <a:r>
                        <a:rPr b="1" lang="en" sz="700"/>
                        <a:t>Hadoop[1][2]</a:t>
                      </a:r>
                      <a:endParaRPr b="1"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c>
                  <a:txBody>
                    <a:bodyPr/>
                    <a:lstStyle/>
                    <a:p>
                      <a:pPr indent="0" lvl="0" marL="0" rtl="0" algn="ctr">
                        <a:spcBef>
                          <a:spcPts val="0"/>
                        </a:spcBef>
                        <a:spcAft>
                          <a:spcPts val="0"/>
                        </a:spcAft>
                        <a:buNone/>
                      </a:pPr>
                      <a:r>
                        <a:rPr b="1" lang="en" sz="700"/>
                        <a:t>Spark [1][2]</a:t>
                      </a:r>
                      <a:endParaRPr b="1"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r>
              <a:tr h="253825">
                <a:tc>
                  <a:txBody>
                    <a:bodyPr/>
                    <a:lstStyle/>
                    <a:p>
                      <a:pPr indent="0" lvl="0" marL="0" rtl="0" algn="ctr">
                        <a:spcBef>
                          <a:spcPts val="0"/>
                        </a:spcBef>
                        <a:spcAft>
                          <a:spcPts val="0"/>
                        </a:spcAft>
                        <a:buNone/>
                      </a:pPr>
                      <a:r>
                        <a:rPr b="1" lang="en" sz="800">
                          <a:solidFill>
                            <a:schemeClr val="dk1"/>
                          </a:solidFill>
                          <a:latin typeface="EB Garamond"/>
                          <a:ea typeface="EB Garamond"/>
                          <a:cs typeface="EB Garamond"/>
                          <a:sym typeface="EB Garamond"/>
                        </a:rPr>
                        <a:t>Total Data</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10000 Gb</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10000 Gb</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r>
              <a:tr h="253825">
                <a:tc>
                  <a:txBody>
                    <a:bodyPr/>
                    <a:lstStyle/>
                    <a:p>
                      <a:pPr indent="0" lvl="0" marL="0" rtl="0" algn="ctr">
                        <a:spcBef>
                          <a:spcPts val="0"/>
                        </a:spcBef>
                        <a:spcAft>
                          <a:spcPts val="0"/>
                        </a:spcAft>
                        <a:buNone/>
                      </a:pPr>
                      <a:r>
                        <a:rPr b="1" lang="en" sz="800">
                          <a:latin typeface="EB Garamond"/>
                          <a:ea typeface="EB Garamond"/>
                          <a:cs typeface="EB Garamond"/>
                          <a:sym typeface="EB Garamond"/>
                        </a:rPr>
                        <a:t>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6700 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2500 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53825">
                <a:tc>
                  <a:txBody>
                    <a:bodyPr/>
                    <a:lstStyle/>
                    <a:p>
                      <a:pPr indent="0" lvl="0" marL="0" rtl="0" algn="ctr">
                        <a:spcBef>
                          <a:spcPts val="0"/>
                        </a:spcBef>
                        <a:spcAft>
                          <a:spcPts val="0"/>
                        </a:spcAft>
                        <a:buNone/>
                      </a:pPr>
                      <a:r>
                        <a:rPr b="1" lang="en" sz="800">
                          <a:latin typeface="EB Garamond"/>
                          <a:ea typeface="EB Garamond"/>
                          <a:cs typeface="EB Garamond"/>
                          <a:sym typeface="EB Garamond"/>
                        </a:rPr>
                        <a:t>Server</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26</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53825">
                <a:tc>
                  <a:txBody>
                    <a:bodyPr/>
                    <a:lstStyle/>
                    <a:p>
                      <a:pPr indent="0" lvl="0" marL="0" rtl="0" algn="ctr">
                        <a:spcBef>
                          <a:spcPts val="0"/>
                        </a:spcBef>
                        <a:spcAft>
                          <a:spcPts val="0"/>
                        </a:spcAft>
                        <a:buNone/>
                      </a:pPr>
                      <a:r>
                        <a:rPr b="1" lang="en" sz="800">
                          <a:latin typeface="EB Garamond"/>
                          <a:ea typeface="EB Garamond"/>
                          <a:cs typeface="EB Garamond"/>
                          <a:sym typeface="EB Garamond"/>
                        </a:rPr>
                        <a:t>Rack</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3</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41125">
                <a:tc>
                  <a:txBody>
                    <a:bodyPr/>
                    <a:lstStyle/>
                    <a:p>
                      <a:pPr indent="0" lvl="0" marL="0" rtl="0" algn="ctr">
                        <a:spcBef>
                          <a:spcPts val="0"/>
                        </a:spcBef>
                        <a:spcAft>
                          <a:spcPts val="0"/>
                        </a:spcAft>
                        <a:buNone/>
                      </a:pPr>
                      <a:r>
                        <a:rPr b="1" lang="en" sz="700"/>
                        <a:t>Engineering</a:t>
                      </a:r>
                      <a:endParaRPr b="1"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$200K</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$120K</a:t>
                      </a:r>
                      <a:endParaRPr sz="700"/>
                    </a:p>
                  </a:txBody>
                  <a:tcPr marT="91425" marB="91425" marR="91425" marL="91425">
                    <a:lnT cap="flat" cmpd="sng" w="9525">
                      <a:solidFill>
                        <a:srgbClr val="9E9E9E"/>
                      </a:solidFill>
                      <a:prstDash val="solid"/>
                      <a:round/>
                      <a:headEnd len="sm" w="sm" type="none"/>
                      <a:tailEnd len="sm" w="sm" type="none"/>
                    </a:lnT>
                  </a:tcPr>
                </a:tc>
              </a:tr>
              <a:tr h="241125">
                <a:tc>
                  <a:txBody>
                    <a:bodyPr/>
                    <a:lstStyle/>
                    <a:p>
                      <a:pPr indent="0" lvl="0" marL="0" rtl="0" algn="ctr">
                        <a:spcBef>
                          <a:spcPts val="0"/>
                        </a:spcBef>
                        <a:spcAft>
                          <a:spcPts val="0"/>
                        </a:spcAft>
                        <a:buNone/>
                      </a:pPr>
                      <a:r>
                        <a:rPr b="1" lang="en" sz="700"/>
                        <a:t>Permits</a:t>
                      </a:r>
                      <a:endParaRPr b="1" sz="700"/>
                    </a:p>
                  </a:txBody>
                  <a:tcPr marT="91425" marB="91425" marR="91425" marL="91425"/>
                </a:tc>
                <a:tc>
                  <a:txBody>
                    <a:bodyPr/>
                    <a:lstStyle/>
                    <a:p>
                      <a:pPr indent="0" lvl="0" marL="0" rtl="0" algn="ctr">
                        <a:spcBef>
                          <a:spcPts val="0"/>
                        </a:spcBef>
                        <a:spcAft>
                          <a:spcPts val="0"/>
                        </a:spcAft>
                        <a:buNone/>
                      </a:pPr>
                      <a:r>
                        <a:rPr lang="en" sz="700"/>
                        <a:t>$5435</a:t>
                      </a:r>
                      <a:endParaRPr sz="700"/>
                    </a:p>
                  </a:txBody>
                  <a:tcPr marT="91425" marB="91425" marR="91425" marL="91425"/>
                </a:tc>
                <a:tc>
                  <a:txBody>
                    <a:bodyPr/>
                    <a:lstStyle/>
                    <a:p>
                      <a:pPr indent="0" lvl="0" marL="0" rtl="0" algn="ctr">
                        <a:spcBef>
                          <a:spcPts val="0"/>
                        </a:spcBef>
                        <a:spcAft>
                          <a:spcPts val="0"/>
                        </a:spcAft>
                        <a:buNone/>
                      </a:pPr>
                      <a:r>
                        <a:rPr lang="en" sz="700"/>
                        <a:t>$5435</a:t>
                      </a:r>
                      <a:endParaRPr sz="700"/>
                    </a:p>
                  </a:txBody>
                  <a:tcPr marT="91425" marB="91425" marR="91425" marL="91425"/>
                </a:tc>
              </a:tr>
              <a:tr h="241125">
                <a:tc>
                  <a:txBody>
                    <a:bodyPr/>
                    <a:lstStyle/>
                    <a:p>
                      <a:pPr indent="0" lvl="0" marL="0" rtl="0" algn="ctr">
                        <a:spcBef>
                          <a:spcPts val="0"/>
                        </a:spcBef>
                        <a:spcAft>
                          <a:spcPts val="0"/>
                        </a:spcAft>
                        <a:buNone/>
                      </a:pPr>
                      <a:r>
                        <a:rPr b="1" lang="en" sz="700"/>
                        <a:t>Utility Improvements</a:t>
                      </a:r>
                      <a:endParaRPr b="1" sz="700"/>
                    </a:p>
                  </a:txBody>
                  <a:tcPr marT="91425" marB="91425" marR="91425" marL="91425"/>
                </a:tc>
                <a:tc>
                  <a:txBody>
                    <a:bodyPr/>
                    <a:lstStyle/>
                    <a:p>
                      <a:pPr indent="0" lvl="0" marL="0" rtl="0" algn="ctr">
                        <a:spcBef>
                          <a:spcPts val="0"/>
                        </a:spcBef>
                        <a:spcAft>
                          <a:spcPts val="0"/>
                        </a:spcAft>
                        <a:buNone/>
                      </a:pPr>
                      <a:r>
                        <a:rPr lang="en" sz="700"/>
                        <a:t>$7782</a:t>
                      </a:r>
                      <a:endParaRPr sz="700"/>
                    </a:p>
                  </a:txBody>
                  <a:tcPr marT="91425" marB="91425" marR="91425" marL="91425"/>
                </a:tc>
                <a:tc>
                  <a:txBody>
                    <a:bodyPr/>
                    <a:lstStyle/>
                    <a:p>
                      <a:pPr indent="0" lvl="0" marL="0" rtl="0" algn="ctr">
                        <a:spcBef>
                          <a:spcPts val="0"/>
                        </a:spcBef>
                        <a:spcAft>
                          <a:spcPts val="0"/>
                        </a:spcAft>
                        <a:buNone/>
                      </a:pPr>
                      <a:r>
                        <a:rPr lang="en" sz="700"/>
                        <a:t>$3432</a:t>
                      </a:r>
                      <a:endParaRPr sz="700"/>
                    </a:p>
                  </a:txBody>
                  <a:tcPr marT="91425" marB="91425" marR="91425" marL="91425"/>
                </a:tc>
              </a:tr>
              <a:tr h="241125">
                <a:tc>
                  <a:txBody>
                    <a:bodyPr/>
                    <a:lstStyle/>
                    <a:p>
                      <a:pPr indent="0" lvl="0" marL="0" rtl="0" algn="ctr">
                        <a:spcBef>
                          <a:spcPts val="0"/>
                        </a:spcBef>
                        <a:spcAft>
                          <a:spcPts val="0"/>
                        </a:spcAft>
                        <a:buNone/>
                      </a:pPr>
                      <a:r>
                        <a:rPr b="1" lang="en" sz="700"/>
                        <a:t>Generator and Enclosures</a:t>
                      </a:r>
                      <a:endParaRPr b="1" sz="700"/>
                    </a:p>
                  </a:txBody>
                  <a:tcPr marT="91425" marB="91425" marR="91425" marL="91425"/>
                </a:tc>
                <a:tc>
                  <a:txBody>
                    <a:bodyPr/>
                    <a:lstStyle/>
                    <a:p>
                      <a:pPr indent="0" lvl="0" marL="0" rtl="0" algn="ctr">
                        <a:spcBef>
                          <a:spcPts val="0"/>
                        </a:spcBef>
                        <a:spcAft>
                          <a:spcPts val="0"/>
                        </a:spcAft>
                        <a:buNone/>
                      </a:pPr>
                      <a:r>
                        <a:rPr lang="en" sz="700">
                          <a:solidFill>
                            <a:schemeClr val="dk1"/>
                          </a:solidFill>
                        </a:rPr>
                        <a:t>$42575</a:t>
                      </a:r>
                      <a:endParaRPr sz="700"/>
                    </a:p>
                  </a:txBody>
                  <a:tcPr marT="91425" marB="91425" marR="91425" marL="91425"/>
                </a:tc>
                <a:tc>
                  <a:txBody>
                    <a:bodyPr/>
                    <a:lstStyle/>
                    <a:p>
                      <a:pPr indent="0" lvl="0" marL="0" rtl="0" algn="ctr">
                        <a:spcBef>
                          <a:spcPts val="0"/>
                        </a:spcBef>
                        <a:spcAft>
                          <a:spcPts val="0"/>
                        </a:spcAft>
                        <a:buNone/>
                      </a:pPr>
                      <a:r>
                        <a:rPr lang="en" sz="700"/>
                        <a:t>$19566</a:t>
                      </a:r>
                      <a:endParaRPr sz="700"/>
                    </a:p>
                  </a:txBody>
                  <a:tcPr marT="91425" marB="91425" marR="91425" marL="91425"/>
                </a:tc>
              </a:tr>
              <a:tr h="329975">
                <a:tc>
                  <a:txBody>
                    <a:bodyPr/>
                    <a:lstStyle/>
                    <a:p>
                      <a:pPr indent="0" lvl="0" marL="0" rtl="0" algn="ctr">
                        <a:spcBef>
                          <a:spcPts val="0"/>
                        </a:spcBef>
                        <a:spcAft>
                          <a:spcPts val="0"/>
                        </a:spcAft>
                        <a:buNone/>
                      </a:pPr>
                      <a:r>
                        <a:rPr b="1" lang="en" sz="700"/>
                        <a:t>Generator conduit and Cabling</a:t>
                      </a:r>
                      <a:endParaRPr b="1" sz="700"/>
                    </a:p>
                  </a:txBody>
                  <a:tcPr marT="91425" marB="91425" marR="91425" marL="91425"/>
                </a:tc>
                <a:tc>
                  <a:txBody>
                    <a:bodyPr/>
                    <a:lstStyle/>
                    <a:p>
                      <a:pPr indent="0" lvl="0" marL="0" rtl="0" algn="ctr">
                        <a:spcBef>
                          <a:spcPts val="0"/>
                        </a:spcBef>
                        <a:spcAft>
                          <a:spcPts val="0"/>
                        </a:spcAft>
                        <a:buNone/>
                      </a:pPr>
                      <a:r>
                        <a:rPr lang="en" sz="700"/>
                        <a:t>$2895</a:t>
                      </a:r>
                      <a:endParaRPr sz="700"/>
                    </a:p>
                  </a:txBody>
                  <a:tcPr marT="91425" marB="91425" marR="91425" marL="91425"/>
                </a:tc>
                <a:tc>
                  <a:txBody>
                    <a:bodyPr/>
                    <a:lstStyle/>
                    <a:p>
                      <a:pPr indent="0" lvl="0" marL="0" rtl="0" algn="ctr">
                        <a:spcBef>
                          <a:spcPts val="0"/>
                        </a:spcBef>
                        <a:spcAft>
                          <a:spcPts val="0"/>
                        </a:spcAft>
                        <a:buNone/>
                      </a:pPr>
                      <a:r>
                        <a:rPr lang="en" sz="700"/>
                        <a:t>$1347</a:t>
                      </a:r>
                      <a:endParaRPr sz="700"/>
                    </a:p>
                  </a:txBody>
                  <a:tcPr marT="91425" marB="91425" marR="91425" marL="91425"/>
                </a:tc>
              </a:tr>
              <a:tr h="241125">
                <a:tc>
                  <a:txBody>
                    <a:bodyPr/>
                    <a:lstStyle/>
                    <a:p>
                      <a:pPr indent="0" lvl="0" marL="0" rtl="0" algn="ctr">
                        <a:spcBef>
                          <a:spcPts val="0"/>
                        </a:spcBef>
                        <a:spcAft>
                          <a:spcPts val="0"/>
                        </a:spcAft>
                        <a:buNone/>
                      </a:pPr>
                      <a:r>
                        <a:rPr b="1" lang="en" sz="700"/>
                        <a:t>Data Center Lighting</a:t>
                      </a:r>
                      <a:endParaRPr b="1" sz="700"/>
                    </a:p>
                  </a:txBody>
                  <a:tcPr marT="91425" marB="91425" marR="91425" marL="91425"/>
                </a:tc>
                <a:tc>
                  <a:txBody>
                    <a:bodyPr/>
                    <a:lstStyle/>
                    <a:p>
                      <a:pPr indent="0" lvl="0" marL="0" rtl="0" algn="ctr">
                        <a:spcBef>
                          <a:spcPts val="0"/>
                        </a:spcBef>
                        <a:spcAft>
                          <a:spcPts val="0"/>
                        </a:spcAft>
                        <a:buNone/>
                      </a:pPr>
                      <a:r>
                        <a:rPr lang="en" sz="700"/>
                        <a:t>$2826</a:t>
                      </a:r>
                      <a:endParaRPr sz="700"/>
                    </a:p>
                  </a:txBody>
                  <a:tcPr marT="91425" marB="91425" marR="91425" marL="91425"/>
                </a:tc>
                <a:tc>
                  <a:txBody>
                    <a:bodyPr/>
                    <a:lstStyle/>
                    <a:p>
                      <a:pPr indent="0" lvl="0" marL="0" rtl="0" algn="ctr">
                        <a:spcBef>
                          <a:spcPts val="0"/>
                        </a:spcBef>
                        <a:spcAft>
                          <a:spcPts val="0"/>
                        </a:spcAft>
                        <a:buNone/>
                      </a:pPr>
                      <a:r>
                        <a:rPr lang="en" sz="700"/>
                        <a:t>$1491</a:t>
                      </a:r>
                      <a:endParaRPr sz="700"/>
                    </a:p>
                  </a:txBody>
                  <a:tcPr marT="91425" marB="91425" marR="91425" marL="91425"/>
                </a:tc>
              </a:tr>
              <a:tr h="329975">
                <a:tc>
                  <a:txBody>
                    <a:bodyPr/>
                    <a:lstStyle/>
                    <a:p>
                      <a:pPr indent="0" lvl="0" marL="0" rtl="0" algn="ctr">
                        <a:spcBef>
                          <a:spcPts val="0"/>
                        </a:spcBef>
                        <a:spcAft>
                          <a:spcPts val="0"/>
                        </a:spcAft>
                        <a:buNone/>
                      </a:pPr>
                      <a:r>
                        <a:rPr b="1" lang="en" sz="700"/>
                        <a:t>Facility Management System</a:t>
                      </a:r>
                      <a:endParaRPr b="1" sz="700"/>
                    </a:p>
                  </a:txBody>
                  <a:tcPr marT="91425" marB="91425" marR="91425" marL="91425"/>
                </a:tc>
                <a:tc>
                  <a:txBody>
                    <a:bodyPr/>
                    <a:lstStyle/>
                    <a:p>
                      <a:pPr indent="0" lvl="0" marL="0" rtl="0" algn="ctr">
                        <a:spcBef>
                          <a:spcPts val="0"/>
                        </a:spcBef>
                        <a:spcAft>
                          <a:spcPts val="0"/>
                        </a:spcAft>
                        <a:buNone/>
                      </a:pPr>
                      <a:r>
                        <a:rPr lang="en" sz="700"/>
                        <a:t>$2636</a:t>
                      </a:r>
                      <a:endParaRPr sz="700"/>
                    </a:p>
                  </a:txBody>
                  <a:tcPr marT="91425" marB="91425" marR="91425" marL="91425"/>
                </a:tc>
                <a:tc>
                  <a:txBody>
                    <a:bodyPr/>
                    <a:lstStyle/>
                    <a:p>
                      <a:pPr indent="0" lvl="0" marL="0" rtl="0" algn="ctr">
                        <a:spcBef>
                          <a:spcPts val="0"/>
                        </a:spcBef>
                        <a:spcAft>
                          <a:spcPts val="0"/>
                        </a:spcAft>
                        <a:buNone/>
                      </a:pPr>
                      <a:r>
                        <a:rPr lang="en" sz="700"/>
                        <a:t>$1288</a:t>
                      </a:r>
                      <a:endParaRPr sz="700"/>
                    </a:p>
                  </a:txBody>
                  <a:tcPr marT="91425" marB="91425" marR="91425" marL="91425"/>
                </a:tc>
              </a:tr>
              <a:tr h="329975">
                <a:tc>
                  <a:txBody>
                    <a:bodyPr/>
                    <a:lstStyle/>
                    <a:p>
                      <a:pPr indent="0" lvl="0" marL="0" rtl="0" algn="ctr">
                        <a:spcBef>
                          <a:spcPts val="0"/>
                        </a:spcBef>
                        <a:spcAft>
                          <a:spcPts val="0"/>
                        </a:spcAft>
                        <a:buNone/>
                      </a:pPr>
                      <a:r>
                        <a:rPr b="1" lang="en" sz="700"/>
                        <a:t>Internet, Fiber, Local Loop Charges</a:t>
                      </a:r>
                      <a:endParaRPr b="1" sz="700"/>
                    </a:p>
                  </a:txBody>
                  <a:tcPr marT="91425" marB="91425" marR="91425" marL="91425"/>
                </a:tc>
                <a:tc>
                  <a:txBody>
                    <a:bodyPr/>
                    <a:lstStyle/>
                    <a:p>
                      <a:pPr indent="0" lvl="0" marL="0" rtl="0" algn="ctr">
                        <a:spcBef>
                          <a:spcPts val="0"/>
                        </a:spcBef>
                        <a:spcAft>
                          <a:spcPts val="0"/>
                        </a:spcAft>
                        <a:buNone/>
                      </a:pPr>
                      <a:r>
                        <a:rPr lang="en" sz="700"/>
                        <a:t>$30,000</a:t>
                      </a:r>
                      <a:endParaRPr sz="700"/>
                    </a:p>
                  </a:txBody>
                  <a:tcPr marT="91425" marB="91425" marR="91425" marL="91425"/>
                </a:tc>
                <a:tc>
                  <a:txBody>
                    <a:bodyPr/>
                    <a:lstStyle/>
                    <a:p>
                      <a:pPr indent="0" lvl="0" marL="0" rtl="0" algn="ctr">
                        <a:spcBef>
                          <a:spcPts val="0"/>
                        </a:spcBef>
                        <a:spcAft>
                          <a:spcPts val="0"/>
                        </a:spcAft>
                        <a:buNone/>
                      </a:pPr>
                      <a:r>
                        <a:rPr lang="en" sz="700"/>
                        <a:t>$1358</a:t>
                      </a:r>
                      <a:endParaRPr sz="700"/>
                    </a:p>
                  </a:txBody>
                  <a:tcPr marT="91425" marB="91425" marR="91425" marL="91425"/>
                </a:tc>
              </a:tr>
              <a:tr h="329975">
                <a:tc>
                  <a:txBody>
                    <a:bodyPr/>
                    <a:lstStyle/>
                    <a:p>
                      <a:pPr indent="0" lvl="0" marL="0" rtl="0" algn="ctr">
                        <a:spcBef>
                          <a:spcPts val="0"/>
                        </a:spcBef>
                        <a:spcAft>
                          <a:spcPts val="0"/>
                        </a:spcAft>
                        <a:buNone/>
                      </a:pPr>
                      <a:r>
                        <a:rPr b="1" lang="en" sz="700"/>
                        <a:t>Electrical Maintenance Costs</a:t>
                      </a:r>
                      <a:endParaRPr b="1" sz="700"/>
                    </a:p>
                  </a:txBody>
                  <a:tcPr marT="91425" marB="91425" marR="91425" marL="91425"/>
                </a:tc>
                <a:tc>
                  <a:txBody>
                    <a:bodyPr/>
                    <a:lstStyle/>
                    <a:p>
                      <a:pPr indent="0" lvl="0" marL="0" rtl="0" algn="ctr">
                        <a:spcBef>
                          <a:spcPts val="0"/>
                        </a:spcBef>
                        <a:spcAft>
                          <a:spcPts val="0"/>
                        </a:spcAft>
                        <a:buNone/>
                      </a:pPr>
                      <a:r>
                        <a:rPr lang="en" sz="700"/>
                        <a:t>$2385</a:t>
                      </a:r>
                      <a:endParaRPr sz="700"/>
                    </a:p>
                  </a:txBody>
                  <a:tcPr marT="91425" marB="91425" marR="91425" marL="91425"/>
                </a:tc>
                <a:tc>
                  <a:txBody>
                    <a:bodyPr/>
                    <a:lstStyle/>
                    <a:p>
                      <a:pPr indent="0" lvl="0" marL="0" rtl="0" algn="ctr">
                        <a:spcBef>
                          <a:spcPts val="0"/>
                        </a:spcBef>
                        <a:spcAft>
                          <a:spcPts val="0"/>
                        </a:spcAft>
                        <a:buNone/>
                      </a:pPr>
                      <a:r>
                        <a:rPr lang="en" sz="700"/>
                        <a:t>$1050</a:t>
                      </a:r>
                      <a:endParaRPr sz="700"/>
                    </a:p>
                  </a:txBody>
                  <a:tcPr marT="91425" marB="91425" marR="91425" marL="91425"/>
                </a:tc>
              </a:tr>
              <a:tr h="241125">
                <a:tc>
                  <a:txBody>
                    <a:bodyPr/>
                    <a:lstStyle/>
                    <a:p>
                      <a:pPr indent="0" lvl="0" marL="0" rtl="0" algn="ctr">
                        <a:spcBef>
                          <a:spcPts val="0"/>
                        </a:spcBef>
                        <a:spcAft>
                          <a:spcPts val="0"/>
                        </a:spcAft>
                        <a:buNone/>
                      </a:pPr>
                      <a:r>
                        <a:rPr b="1" lang="en" sz="700"/>
                        <a:t>Total Operational Costs</a:t>
                      </a:r>
                      <a:endParaRPr b="1" sz="700"/>
                    </a:p>
                  </a:txBody>
                  <a:tcPr marT="91425" marB="91425" marR="91425" marL="91425">
                    <a:solidFill>
                      <a:srgbClr val="A2C4C9"/>
                    </a:solidFill>
                  </a:tcPr>
                </a:tc>
                <a:tc>
                  <a:txBody>
                    <a:bodyPr/>
                    <a:lstStyle/>
                    <a:p>
                      <a:pPr indent="0" lvl="0" marL="0" rtl="0" algn="ctr">
                        <a:spcBef>
                          <a:spcPts val="0"/>
                        </a:spcBef>
                        <a:spcAft>
                          <a:spcPts val="0"/>
                        </a:spcAft>
                        <a:buNone/>
                      </a:pPr>
                      <a:r>
                        <a:rPr b="1" lang="en" sz="700"/>
                        <a:t>$ 296,000</a:t>
                      </a:r>
                      <a:endParaRPr b="1" sz="700"/>
                    </a:p>
                  </a:txBody>
                  <a:tcPr marT="91425" marB="91425" marR="91425" marL="91425">
                    <a:solidFill>
                      <a:srgbClr val="A2C4C9"/>
                    </a:solidFill>
                  </a:tcPr>
                </a:tc>
                <a:tc>
                  <a:txBody>
                    <a:bodyPr/>
                    <a:lstStyle/>
                    <a:p>
                      <a:pPr indent="0" lvl="0" marL="0" rtl="0" algn="ctr">
                        <a:spcBef>
                          <a:spcPts val="0"/>
                        </a:spcBef>
                        <a:spcAft>
                          <a:spcPts val="0"/>
                        </a:spcAft>
                        <a:buNone/>
                      </a:pPr>
                      <a:r>
                        <a:rPr b="1" lang="en" sz="700"/>
                        <a:t>$ 154,967</a:t>
                      </a:r>
                      <a:endParaRPr b="1" sz="700"/>
                    </a:p>
                  </a:txBody>
                  <a:tcPr marT="91425" marB="91425" marR="91425" marL="91425">
                    <a:solidFill>
                      <a:srgbClr val="A2C4C9"/>
                    </a:solidFill>
                  </a:tcPr>
                </a:tc>
              </a:tr>
            </a:tbl>
          </a:graphicData>
        </a:graphic>
      </p:graphicFrame>
      <p:grpSp>
        <p:nvGrpSpPr>
          <p:cNvPr id="901" name="Google Shape;901;p50"/>
          <p:cNvGrpSpPr/>
          <p:nvPr/>
        </p:nvGrpSpPr>
        <p:grpSpPr>
          <a:xfrm>
            <a:off x="8216721" y="503996"/>
            <a:ext cx="994536" cy="4403913"/>
            <a:chOff x="3656224" y="1334888"/>
            <a:chExt cx="1831559" cy="3754401"/>
          </a:xfrm>
        </p:grpSpPr>
        <p:grpSp>
          <p:nvGrpSpPr>
            <p:cNvPr id="902" name="Google Shape;902;p50"/>
            <p:cNvGrpSpPr/>
            <p:nvPr/>
          </p:nvGrpSpPr>
          <p:grpSpPr>
            <a:xfrm>
              <a:off x="3656224" y="1334888"/>
              <a:ext cx="1831559" cy="3754401"/>
              <a:chOff x="2532225" y="238175"/>
              <a:chExt cx="2554475" cy="5237725"/>
            </a:xfrm>
          </p:grpSpPr>
          <p:sp>
            <p:nvSpPr>
              <p:cNvPr id="903" name="Google Shape;903;p50"/>
              <p:cNvSpPr/>
              <p:nvPr/>
            </p:nvSpPr>
            <p:spPr>
              <a:xfrm>
                <a:off x="3165386" y="2483274"/>
                <a:ext cx="1288150" cy="2945714"/>
              </a:xfrm>
              <a:custGeom>
                <a:rect b="b" l="l" r="r" t="t"/>
                <a:pathLst>
                  <a:path extrusionOk="0" h="132006" w="51526">
                    <a:moveTo>
                      <a:pt x="50943" y="0"/>
                    </a:moveTo>
                    <a:cubicBezTo>
                      <a:pt x="50942" y="0"/>
                      <a:pt x="50940" y="0"/>
                      <a:pt x="50939" y="0"/>
                    </a:cubicBezTo>
                    <a:lnTo>
                      <a:pt x="590" y="0"/>
                    </a:lnTo>
                    <a:cubicBezTo>
                      <a:pt x="265" y="0"/>
                      <a:pt x="0" y="262"/>
                      <a:pt x="0" y="587"/>
                    </a:cubicBezTo>
                    <a:lnTo>
                      <a:pt x="0" y="132005"/>
                    </a:lnTo>
                    <a:lnTo>
                      <a:pt x="51526" y="132005"/>
                    </a:lnTo>
                    <a:lnTo>
                      <a:pt x="51526" y="587"/>
                    </a:lnTo>
                    <a:cubicBezTo>
                      <a:pt x="51526" y="264"/>
                      <a:pt x="51266" y="0"/>
                      <a:pt x="5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3319186" y="1674192"/>
                <a:ext cx="980575" cy="809091"/>
              </a:xfrm>
              <a:custGeom>
                <a:rect b="b" l="l" r="r" t="t"/>
                <a:pathLst>
                  <a:path extrusionOk="0" h="18190" w="39223">
                    <a:moveTo>
                      <a:pt x="481" y="0"/>
                    </a:moveTo>
                    <a:cubicBezTo>
                      <a:pt x="214" y="0"/>
                      <a:pt x="0" y="217"/>
                      <a:pt x="0" y="481"/>
                    </a:cubicBezTo>
                    <a:lnTo>
                      <a:pt x="0" y="18189"/>
                    </a:lnTo>
                    <a:lnTo>
                      <a:pt x="39222" y="18189"/>
                    </a:lnTo>
                    <a:lnTo>
                      <a:pt x="39222" y="481"/>
                    </a:lnTo>
                    <a:cubicBezTo>
                      <a:pt x="39222" y="217"/>
                      <a:pt x="39006" y="0"/>
                      <a:pt x="3874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3376850" y="1431925"/>
                <a:ext cx="865200" cy="242300"/>
              </a:xfrm>
              <a:custGeom>
                <a:rect b="b" l="l" r="r" t="t"/>
                <a:pathLst>
                  <a:path extrusionOk="0" h="9692" w="34608">
                    <a:moveTo>
                      <a:pt x="525" y="1"/>
                    </a:moveTo>
                    <a:cubicBezTo>
                      <a:pt x="235" y="1"/>
                      <a:pt x="1" y="236"/>
                      <a:pt x="1" y="523"/>
                    </a:cubicBezTo>
                    <a:lnTo>
                      <a:pt x="1" y="9691"/>
                    </a:lnTo>
                    <a:lnTo>
                      <a:pt x="34608" y="9691"/>
                    </a:lnTo>
                    <a:lnTo>
                      <a:pt x="34608" y="523"/>
                    </a:lnTo>
                    <a:cubicBezTo>
                      <a:pt x="34608" y="236"/>
                      <a:pt x="34373" y="1"/>
                      <a:pt x="3408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0"/>
              <p:cNvSpPr/>
              <p:nvPr/>
            </p:nvSpPr>
            <p:spPr>
              <a:xfrm>
                <a:off x="3468175" y="1335775"/>
                <a:ext cx="682550" cy="96175"/>
              </a:xfrm>
              <a:custGeom>
                <a:rect b="b" l="l" r="r" t="t"/>
                <a:pathLst>
                  <a:path extrusionOk="0" h="3847" w="27302">
                    <a:moveTo>
                      <a:pt x="357" y="1"/>
                    </a:moveTo>
                    <a:cubicBezTo>
                      <a:pt x="159" y="1"/>
                      <a:pt x="0" y="162"/>
                      <a:pt x="0" y="357"/>
                    </a:cubicBezTo>
                    <a:lnTo>
                      <a:pt x="0" y="3847"/>
                    </a:lnTo>
                    <a:lnTo>
                      <a:pt x="27302" y="3847"/>
                    </a:lnTo>
                    <a:lnTo>
                      <a:pt x="27302" y="357"/>
                    </a:lnTo>
                    <a:cubicBezTo>
                      <a:pt x="27302" y="159"/>
                      <a:pt x="27143" y="1"/>
                      <a:pt x="2694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3660425" y="634075"/>
                <a:ext cx="298050" cy="701725"/>
              </a:xfrm>
              <a:custGeom>
                <a:rect b="b" l="l" r="r" t="t"/>
                <a:pathLst>
                  <a:path extrusionOk="0" h="28069" w="11922">
                    <a:moveTo>
                      <a:pt x="344" y="1"/>
                    </a:moveTo>
                    <a:cubicBezTo>
                      <a:pt x="155" y="1"/>
                      <a:pt x="1" y="153"/>
                      <a:pt x="1" y="341"/>
                    </a:cubicBezTo>
                    <a:lnTo>
                      <a:pt x="1" y="28069"/>
                    </a:lnTo>
                    <a:lnTo>
                      <a:pt x="11922" y="28069"/>
                    </a:lnTo>
                    <a:lnTo>
                      <a:pt x="11922" y="341"/>
                    </a:lnTo>
                    <a:cubicBezTo>
                      <a:pt x="11922" y="153"/>
                      <a:pt x="11770" y="1"/>
                      <a:pt x="11581"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3612375" y="682125"/>
                <a:ext cx="394150" cy="67300"/>
              </a:xfrm>
              <a:custGeom>
                <a:rect b="b" l="l" r="r" t="t"/>
                <a:pathLst>
                  <a:path extrusionOk="0" h="2692" w="15766">
                    <a:moveTo>
                      <a:pt x="339" y="1"/>
                    </a:moveTo>
                    <a:cubicBezTo>
                      <a:pt x="153" y="1"/>
                      <a:pt x="1" y="150"/>
                      <a:pt x="1" y="339"/>
                    </a:cubicBezTo>
                    <a:lnTo>
                      <a:pt x="1" y="2353"/>
                    </a:lnTo>
                    <a:cubicBezTo>
                      <a:pt x="1" y="2542"/>
                      <a:pt x="153" y="2691"/>
                      <a:pt x="339" y="2691"/>
                    </a:cubicBezTo>
                    <a:lnTo>
                      <a:pt x="15427" y="2691"/>
                    </a:lnTo>
                    <a:cubicBezTo>
                      <a:pt x="15616" y="2691"/>
                      <a:pt x="15766" y="2542"/>
                      <a:pt x="15766" y="2353"/>
                    </a:cubicBezTo>
                    <a:lnTo>
                      <a:pt x="15766" y="339"/>
                    </a:lnTo>
                    <a:cubicBezTo>
                      <a:pt x="15766" y="150"/>
                      <a:pt x="15616" y="1"/>
                      <a:pt x="15427"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3785425" y="278325"/>
                <a:ext cx="48075" cy="355725"/>
              </a:xfrm>
              <a:custGeom>
                <a:rect b="b" l="l" r="r" t="t"/>
                <a:pathLst>
                  <a:path extrusionOk="0" h="14229" w="1923">
                    <a:moveTo>
                      <a:pt x="0" y="1"/>
                    </a:moveTo>
                    <a:lnTo>
                      <a:pt x="0" y="14228"/>
                    </a:lnTo>
                    <a:lnTo>
                      <a:pt x="1922" y="14228"/>
                    </a:lnTo>
                    <a:lnTo>
                      <a:pt x="1922"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38842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4017675" y="25619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41510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42843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3255150"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0"/>
              <p:cNvSpPr/>
              <p:nvPr/>
            </p:nvSpPr>
            <p:spPr>
              <a:xfrm>
                <a:off x="3388475" y="25619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0"/>
              <p:cNvSpPr/>
              <p:nvPr/>
            </p:nvSpPr>
            <p:spPr>
              <a:xfrm>
                <a:off x="3521875"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36552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0"/>
              <p:cNvSpPr/>
              <p:nvPr/>
            </p:nvSpPr>
            <p:spPr>
              <a:xfrm>
                <a:off x="38842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p:nvPr/>
            </p:nvSpPr>
            <p:spPr>
              <a:xfrm>
                <a:off x="4017675" y="27408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0"/>
              <p:cNvSpPr/>
              <p:nvPr/>
            </p:nvSpPr>
            <p:spPr>
              <a:xfrm>
                <a:off x="41510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42843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0"/>
              <p:cNvSpPr/>
              <p:nvPr/>
            </p:nvSpPr>
            <p:spPr>
              <a:xfrm>
                <a:off x="3255150"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3388475" y="27408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3521875"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36552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38842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4017675" y="29197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0"/>
              <p:cNvSpPr/>
              <p:nvPr/>
            </p:nvSpPr>
            <p:spPr>
              <a:xfrm>
                <a:off x="41510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0"/>
              <p:cNvSpPr/>
              <p:nvPr/>
            </p:nvSpPr>
            <p:spPr>
              <a:xfrm>
                <a:off x="42843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3255150"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0"/>
              <p:cNvSpPr/>
              <p:nvPr/>
            </p:nvSpPr>
            <p:spPr>
              <a:xfrm>
                <a:off x="3388475" y="29197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0"/>
              <p:cNvSpPr/>
              <p:nvPr/>
            </p:nvSpPr>
            <p:spPr>
              <a:xfrm>
                <a:off x="3521875"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36552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0"/>
              <p:cNvSpPr/>
              <p:nvPr/>
            </p:nvSpPr>
            <p:spPr>
              <a:xfrm>
                <a:off x="38842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0"/>
              <p:cNvSpPr/>
              <p:nvPr/>
            </p:nvSpPr>
            <p:spPr>
              <a:xfrm>
                <a:off x="4017675" y="30986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41510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42843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0"/>
              <p:cNvSpPr/>
              <p:nvPr/>
            </p:nvSpPr>
            <p:spPr>
              <a:xfrm>
                <a:off x="3255150"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3388475" y="30986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3521875"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36552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38842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4017675" y="3277500"/>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41510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42843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3255150"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3388475" y="3277500"/>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3521875"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36552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38842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4017675" y="3456400"/>
                <a:ext cx="99000" cy="103675"/>
              </a:xfrm>
              <a:custGeom>
                <a:rect b="b" l="l" r="r" t="t"/>
                <a:pathLst>
                  <a:path extrusionOk="0" h="4147" w="3960">
                    <a:moveTo>
                      <a:pt x="0" y="1"/>
                    </a:moveTo>
                    <a:lnTo>
                      <a:pt x="0" y="4147"/>
                    </a:lnTo>
                    <a:lnTo>
                      <a:pt x="3959" y="4147"/>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41510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42843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3255150"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3388475" y="3456400"/>
                <a:ext cx="99000" cy="103675"/>
              </a:xfrm>
              <a:custGeom>
                <a:rect b="b" l="l" r="r" t="t"/>
                <a:pathLst>
                  <a:path extrusionOk="0" h="4147" w="3960">
                    <a:moveTo>
                      <a:pt x="0" y="1"/>
                    </a:moveTo>
                    <a:lnTo>
                      <a:pt x="0"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3521875"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36552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38842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4017675" y="3635325"/>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41510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42843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3255150"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3388475" y="3635325"/>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3521875"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36552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38842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4017675" y="3814225"/>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41510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42843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3255150"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3388475" y="3814225"/>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3521875"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6552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38842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4017675" y="3993075"/>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41510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42843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3255150"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3388475" y="3993075"/>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3521875"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36552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38842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4017675" y="41719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41510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42843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3255150"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3388475" y="41719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3521875"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36552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38842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4017675" y="43508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41510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42843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3255150"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3388475" y="43508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3521875"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36552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38842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4017675" y="4529800"/>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41510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42843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3255150"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3388475" y="4529800"/>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3521875"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36552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38842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4017675" y="4708700"/>
                <a:ext cx="99000" cy="103600"/>
              </a:xfrm>
              <a:custGeom>
                <a:rect b="b" l="l" r="r" t="t"/>
                <a:pathLst>
                  <a:path extrusionOk="0" h="4144" w="3960">
                    <a:moveTo>
                      <a:pt x="0" y="0"/>
                    </a:moveTo>
                    <a:lnTo>
                      <a:pt x="0" y="4144"/>
                    </a:lnTo>
                    <a:lnTo>
                      <a:pt x="3959" y="4144"/>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41510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42843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3255150"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3388475" y="4708700"/>
                <a:ext cx="99000" cy="103600"/>
              </a:xfrm>
              <a:custGeom>
                <a:rect b="b" l="l" r="r" t="t"/>
                <a:pathLst>
                  <a:path extrusionOk="0" h="4144" w="3960">
                    <a:moveTo>
                      <a:pt x="0" y="0"/>
                    </a:moveTo>
                    <a:lnTo>
                      <a:pt x="0"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3521875"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36552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38842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4017675" y="48875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41510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42843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3255150"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3388475" y="48875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3521875"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36552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3388475" y="1745100"/>
                <a:ext cx="99000" cy="89675"/>
              </a:xfrm>
              <a:custGeom>
                <a:rect b="b" l="l" r="r" t="t"/>
                <a:pathLst>
                  <a:path extrusionOk="0" h="3587" w="3960">
                    <a:moveTo>
                      <a:pt x="0" y="0"/>
                    </a:moveTo>
                    <a:lnTo>
                      <a:pt x="0"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35218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655250" y="1745100"/>
                <a:ext cx="98950" cy="89675"/>
              </a:xfrm>
              <a:custGeom>
                <a:rect b="b" l="l" r="r" t="t"/>
                <a:pathLst>
                  <a:path extrusionOk="0" h="3587" w="3958">
                    <a:moveTo>
                      <a:pt x="1" y="0"/>
                    </a:moveTo>
                    <a:lnTo>
                      <a:pt x="1"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38624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3995850" y="1745100"/>
                <a:ext cx="98950" cy="89675"/>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4129175" y="1745100"/>
                <a:ext cx="99025" cy="89675"/>
              </a:xfrm>
              <a:custGeom>
                <a:rect b="b" l="l" r="r" t="t"/>
                <a:pathLst>
                  <a:path extrusionOk="0" h="3587" w="3961">
                    <a:moveTo>
                      <a:pt x="1" y="0"/>
                    </a:moveTo>
                    <a:lnTo>
                      <a:pt x="1"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38624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34681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35939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37197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38455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3971350" y="1491850"/>
                <a:ext cx="53650" cy="153425"/>
              </a:xfrm>
              <a:custGeom>
                <a:rect b="b" l="l" r="r" t="t"/>
                <a:pathLst>
                  <a:path extrusionOk="0" h="6137" w="2146">
                    <a:moveTo>
                      <a:pt x="0" y="0"/>
                    </a:moveTo>
                    <a:lnTo>
                      <a:pt x="0" y="6137"/>
                    </a:lnTo>
                    <a:lnTo>
                      <a:pt x="2145" y="6137"/>
                    </a:lnTo>
                    <a:lnTo>
                      <a:pt x="21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4097125" y="1491850"/>
                <a:ext cx="53675" cy="153425"/>
              </a:xfrm>
              <a:custGeom>
                <a:rect b="b" l="l" r="r" t="t"/>
                <a:pathLst>
                  <a:path extrusionOk="0" h="6137" w="2147">
                    <a:moveTo>
                      <a:pt x="1" y="0"/>
                    </a:moveTo>
                    <a:lnTo>
                      <a:pt x="1" y="6137"/>
                    </a:lnTo>
                    <a:lnTo>
                      <a:pt x="2146" y="6137"/>
                    </a:lnTo>
                    <a:lnTo>
                      <a:pt x="214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3648575" y="5181325"/>
                <a:ext cx="362450" cy="262925"/>
              </a:xfrm>
              <a:custGeom>
                <a:rect b="b" l="l" r="r" t="t"/>
                <a:pathLst>
                  <a:path extrusionOk="0" h="10517" w="14498">
                    <a:moveTo>
                      <a:pt x="808" y="0"/>
                    </a:moveTo>
                    <a:cubicBezTo>
                      <a:pt x="360" y="0"/>
                      <a:pt x="1" y="361"/>
                      <a:pt x="1" y="808"/>
                    </a:cubicBezTo>
                    <a:lnTo>
                      <a:pt x="1" y="9709"/>
                    </a:lnTo>
                    <a:cubicBezTo>
                      <a:pt x="1" y="10158"/>
                      <a:pt x="360" y="10517"/>
                      <a:pt x="808" y="10517"/>
                    </a:cubicBezTo>
                    <a:lnTo>
                      <a:pt x="13691" y="10517"/>
                    </a:lnTo>
                    <a:cubicBezTo>
                      <a:pt x="14138" y="10517"/>
                      <a:pt x="14497" y="10158"/>
                      <a:pt x="14497" y="9709"/>
                    </a:cubicBezTo>
                    <a:lnTo>
                      <a:pt x="14497" y="808"/>
                    </a:lnTo>
                    <a:cubicBezTo>
                      <a:pt x="14497" y="361"/>
                      <a:pt x="14138" y="0"/>
                      <a:pt x="1369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3829775" y="5181325"/>
                <a:ext cx="25" cy="247750"/>
              </a:xfrm>
              <a:custGeom>
                <a:rect b="b" l="l" r="r" t="t"/>
                <a:pathLst>
                  <a:path extrusionOk="0" h="9910" w="1">
                    <a:moveTo>
                      <a:pt x="1" y="0"/>
                    </a:moveTo>
                    <a:lnTo>
                      <a:pt x="1" y="9909"/>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4172750" y="5181325"/>
                <a:ext cx="191425" cy="160450"/>
              </a:xfrm>
              <a:custGeom>
                <a:rect b="b" l="l" r="r" t="t"/>
                <a:pathLst>
                  <a:path extrusionOk="0" h="6418" w="7657">
                    <a:moveTo>
                      <a:pt x="808" y="0"/>
                    </a:moveTo>
                    <a:cubicBezTo>
                      <a:pt x="359" y="0"/>
                      <a:pt x="0" y="361"/>
                      <a:pt x="0" y="808"/>
                    </a:cubicBezTo>
                    <a:lnTo>
                      <a:pt x="0" y="5609"/>
                    </a:lnTo>
                    <a:cubicBezTo>
                      <a:pt x="0" y="6056"/>
                      <a:pt x="359" y="6417"/>
                      <a:pt x="808" y="6417"/>
                    </a:cubicBezTo>
                    <a:lnTo>
                      <a:pt x="6848" y="6417"/>
                    </a:lnTo>
                    <a:cubicBezTo>
                      <a:pt x="7295" y="6417"/>
                      <a:pt x="7656" y="6056"/>
                      <a:pt x="7656" y="5609"/>
                    </a:cubicBezTo>
                    <a:lnTo>
                      <a:pt x="7656" y="808"/>
                    </a:lnTo>
                    <a:cubicBezTo>
                      <a:pt x="7656" y="361"/>
                      <a:pt x="7295" y="0"/>
                      <a:pt x="684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3292825" y="5181325"/>
                <a:ext cx="191375" cy="160450"/>
              </a:xfrm>
              <a:custGeom>
                <a:rect b="b" l="l" r="r" t="t"/>
                <a:pathLst>
                  <a:path extrusionOk="0" h="6418" w="7655">
                    <a:moveTo>
                      <a:pt x="807" y="0"/>
                    </a:moveTo>
                    <a:cubicBezTo>
                      <a:pt x="360" y="0"/>
                      <a:pt x="1" y="361"/>
                      <a:pt x="1" y="808"/>
                    </a:cubicBezTo>
                    <a:lnTo>
                      <a:pt x="1" y="5609"/>
                    </a:lnTo>
                    <a:cubicBezTo>
                      <a:pt x="1" y="6056"/>
                      <a:pt x="360" y="6417"/>
                      <a:pt x="807" y="6417"/>
                    </a:cubicBezTo>
                    <a:lnTo>
                      <a:pt x="6849" y="6417"/>
                    </a:lnTo>
                    <a:cubicBezTo>
                      <a:pt x="7295" y="6417"/>
                      <a:pt x="7654" y="6056"/>
                      <a:pt x="7654" y="5609"/>
                    </a:cubicBezTo>
                    <a:lnTo>
                      <a:pt x="7654" y="808"/>
                    </a:lnTo>
                    <a:cubicBezTo>
                      <a:pt x="7654" y="361"/>
                      <a:pt x="7295" y="0"/>
                      <a:pt x="684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3726550" y="784375"/>
                <a:ext cx="41925" cy="128875"/>
              </a:xfrm>
              <a:custGeom>
                <a:rect b="b" l="l" r="r" t="t"/>
                <a:pathLst>
                  <a:path extrusionOk="0" h="5155" w="1677">
                    <a:moveTo>
                      <a:pt x="0" y="1"/>
                    </a:moveTo>
                    <a:lnTo>
                      <a:pt x="0"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3856425" y="784375"/>
                <a:ext cx="41925" cy="128875"/>
              </a:xfrm>
              <a:custGeom>
                <a:rect b="b" l="l" r="r" t="t"/>
                <a:pathLst>
                  <a:path extrusionOk="0" h="5155" w="1677">
                    <a:moveTo>
                      <a:pt x="1" y="1"/>
                    </a:moveTo>
                    <a:lnTo>
                      <a:pt x="1"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3726550" y="978200"/>
                <a:ext cx="41925" cy="128850"/>
              </a:xfrm>
              <a:custGeom>
                <a:rect b="b" l="l" r="r" t="t"/>
                <a:pathLst>
                  <a:path extrusionOk="0" h="5154" w="1677">
                    <a:moveTo>
                      <a:pt x="0" y="0"/>
                    </a:moveTo>
                    <a:lnTo>
                      <a:pt x="0"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3856425" y="978200"/>
                <a:ext cx="41925" cy="128850"/>
              </a:xfrm>
              <a:custGeom>
                <a:rect b="b" l="l" r="r" t="t"/>
                <a:pathLst>
                  <a:path extrusionOk="0" h="5154" w="1677">
                    <a:moveTo>
                      <a:pt x="1" y="0"/>
                    </a:moveTo>
                    <a:lnTo>
                      <a:pt x="1"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3726550" y="1172000"/>
                <a:ext cx="41925" cy="128825"/>
              </a:xfrm>
              <a:custGeom>
                <a:rect b="b" l="l" r="r" t="t"/>
                <a:pathLst>
                  <a:path extrusionOk="0" h="5153" w="1677">
                    <a:moveTo>
                      <a:pt x="0" y="1"/>
                    </a:moveTo>
                    <a:lnTo>
                      <a:pt x="0"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3856425" y="1172000"/>
                <a:ext cx="41925" cy="128825"/>
              </a:xfrm>
              <a:custGeom>
                <a:rect b="b" l="l" r="r" t="t"/>
                <a:pathLst>
                  <a:path extrusionOk="0" h="5153" w="1677">
                    <a:moveTo>
                      <a:pt x="1" y="1"/>
                    </a:moveTo>
                    <a:lnTo>
                      <a:pt x="1"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2532225" y="5424500"/>
                <a:ext cx="2554475" cy="51400"/>
              </a:xfrm>
              <a:custGeom>
                <a:rect b="b" l="l" r="r" t="t"/>
                <a:pathLst>
                  <a:path extrusionOk="0" h="2056" w="102179">
                    <a:moveTo>
                      <a:pt x="258" y="0"/>
                    </a:moveTo>
                    <a:cubicBezTo>
                      <a:pt x="115" y="0"/>
                      <a:pt x="0" y="115"/>
                      <a:pt x="0" y="258"/>
                    </a:cubicBezTo>
                    <a:lnTo>
                      <a:pt x="0" y="1798"/>
                    </a:lnTo>
                    <a:cubicBezTo>
                      <a:pt x="0" y="1941"/>
                      <a:pt x="115" y="2056"/>
                      <a:pt x="258" y="2056"/>
                    </a:cubicBezTo>
                    <a:lnTo>
                      <a:pt x="101920" y="2056"/>
                    </a:lnTo>
                    <a:cubicBezTo>
                      <a:pt x="102063" y="2056"/>
                      <a:pt x="102178" y="1941"/>
                      <a:pt x="102178" y="1798"/>
                    </a:cubicBezTo>
                    <a:lnTo>
                      <a:pt x="102178" y="258"/>
                    </a:lnTo>
                    <a:cubicBezTo>
                      <a:pt x="102178" y="115"/>
                      <a:pt x="102063" y="0"/>
                      <a:pt x="10192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3763775" y="238175"/>
                <a:ext cx="83750" cy="80575"/>
              </a:xfrm>
              <a:custGeom>
                <a:rect b="b" l="l" r="r" t="t"/>
                <a:pathLst>
                  <a:path extrusionOk="0" h="3223" w="3350">
                    <a:moveTo>
                      <a:pt x="1739" y="0"/>
                    </a:moveTo>
                    <a:cubicBezTo>
                      <a:pt x="1087" y="0"/>
                      <a:pt x="498" y="392"/>
                      <a:pt x="249" y="995"/>
                    </a:cubicBezTo>
                    <a:cubicBezTo>
                      <a:pt x="1" y="1598"/>
                      <a:pt x="139" y="2291"/>
                      <a:pt x="599" y="2751"/>
                    </a:cubicBezTo>
                    <a:cubicBezTo>
                      <a:pt x="907" y="3058"/>
                      <a:pt x="1319" y="3222"/>
                      <a:pt x="1738" y="3222"/>
                    </a:cubicBezTo>
                    <a:cubicBezTo>
                      <a:pt x="1946" y="3222"/>
                      <a:pt x="2156" y="3182"/>
                      <a:pt x="2355" y="3099"/>
                    </a:cubicBezTo>
                    <a:cubicBezTo>
                      <a:pt x="2958" y="2850"/>
                      <a:pt x="3350" y="2261"/>
                      <a:pt x="3350" y="1609"/>
                    </a:cubicBezTo>
                    <a:cubicBezTo>
                      <a:pt x="3350" y="721"/>
                      <a:pt x="2627" y="0"/>
                      <a:pt x="1739"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0"/>
            <p:cNvGrpSpPr/>
            <p:nvPr/>
          </p:nvGrpSpPr>
          <p:grpSpPr>
            <a:xfrm>
              <a:off x="4268455" y="2679609"/>
              <a:ext cx="602083" cy="151281"/>
              <a:chOff x="3388475" y="1866500"/>
              <a:chExt cx="839725" cy="211050"/>
            </a:xfrm>
          </p:grpSpPr>
          <p:sp>
            <p:nvSpPr>
              <p:cNvPr id="1059" name="Google Shape;1059;p50"/>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50"/>
            <p:cNvSpPr/>
            <p:nvPr/>
          </p:nvSpPr>
          <p:spPr>
            <a:xfrm>
              <a:off x="4610005" y="2679614"/>
              <a:ext cx="70947" cy="64279"/>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50"/>
            <p:cNvGrpSpPr/>
            <p:nvPr/>
          </p:nvGrpSpPr>
          <p:grpSpPr>
            <a:xfrm>
              <a:off x="4268455" y="2855398"/>
              <a:ext cx="602083" cy="64279"/>
              <a:chOff x="3388475" y="1987875"/>
              <a:chExt cx="839725" cy="89675"/>
            </a:xfrm>
          </p:grpSpPr>
          <p:sp>
            <p:nvSpPr>
              <p:cNvPr id="1072" name="Google Shape;1072;p50"/>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8" name="Google Shape;1078;p50"/>
          <p:cNvSpPr txBox="1"/>
          <p:nvPr/>
        </p:nvSpPr>
        <p:spPr>
          <a:xfrm>
            <a:off x="62925" y="4831675"/>
            <a:ext cx="10239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EB Garamond"/>
                <a:ea typeface="EB Garamond"/>
                <a:cs typeface="EB Garamond"/>
                <a:sym typeface="EB Garamond"/>
              </a:rPr>
              <a:t>[1]: </a:t>
            </a:r>
            <a:r>
              <a:rPr lang="en" sz="500">
                <a:solidFill>
                  <a:schemeClr val="dk1"/>
                </a:solidFill>
                <a:latin typeface="EB Garamond"/>
                <a:ea typeface="EB Garamond"/>
                <a:cs typeface="EB Garamond"/>
                <a:sym typeface="EB Garamond"/>
              </a:rPr>
              <a:t>Allen, M. (2018, October 15). </a:t>
            </a:r>
            <a:r>
              <a:rPr i="1" lang="en" sz="500">
                <a:solidFill>
                  <a:schemeClr val="dk1"/>
                </a:solidFill>
                <a:latin typeface="EB Garamond"/>
                <a:ea typeface="EB Garamond"/>
                <a:cs typeface="EB Garamond"/>
                <a:sym typeface="EB Garamond"/>
              </a:rPr>
              <a:t>Understanding Data Center Costs Breakdown Is The Key To Better Price Comparison Even Under Disparate Pricing Models</a:t>
            </a:r>
            <a:r>
              <a:rPr lang="en" sz="500">
                <a:solidFill>
                  <a:schemeClr val="dk1"/>
                </a:solidFill>
                <a:latin typeface="EB Garamond"/>
                <a:ea typeface="EB Garamond"/>
                <a:cs typeface="EB Garamond"/>
                <a:sym typeface="EB Garamond"/>
              </a:rPr>
              <a:t>. Retrieved from datacenters.com: </a:t>
            </a:r>
            <a:r>
              <a:rPr lang="en" sz="500" u="sng">
                <a:solidFill>
                  <a:schemeClr val="hlink"/>
                </a:solidFill>
                <a:latin typeface="EB Garamond"/>
                <a:ea typeface="EB Garamond"/>
                <a:cs typeface="EB Garamond"/>
                <a:sym typeface="EB Garamond"/>
                <a:hlinkClick r:id="rId3"/>
              </a:rPr>
              <a:t>https://www.datacenters.com/news/understanding-data-center-costs-breakdown-is-the-key-to-better-price-comparison-</a:t>
            </a:r>
            <a:endParaRPr sz="5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500">
                <a:solidFill>
                  <a:schemeClr val="dk1"/>
                </a:solidFill>
                <a:latin typeface="EB Garamond"/>
                <a:ea typeface="EB Garamond"/>
                <a:cs typeface="EB Garamond"/>
                <a:sym typeface="EB Garamond"/>
              </a:rPr>
              <a:t>[2]: Aurelio, D., &amp; Ferrao, J. (n.d.). </a:t>
            </a:r>
            <a:r>
              <a:rPr i="1" lang="en" sz="500">
                <a:solidFill>
                  <a:schemeClr val="dk1"/>
                </a:solidFill>
                <a:latin typeface="EB Garamond"/>
                <a:ea typeface="EB Garamond"/>
                <a:cs typeface="EB Garamond"/>
                <a:sym typeface="EB Garamond"/>
              </a:rPr>
              <a:t>Category: Spark</a:t>
            </a:r>
            <a:r>
              <a:rPr lang="en" sz="500">
                <a:solidFill>
                  <a:schemeClr val="dk1"/>
                </a:solidFill>
                <a:latin typeface="EB Garamond"/>
                <a:ea typeface="EB Garamond"/>
                <a:cs typeface="EB Garamond"/>
                <a:sym typeface="EB Garamond"/>
              </a:rPr>
              <a:t>. Retrieved from datacenternotes.com: https://datacenternotes.com/category/spark/</a:t>
            </a:r>
            <a:endParaRPr sz="5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aphicFrame>
        <p:nvGraphicFramePr>
          <p:cNvPr id="1083" name="Google Shape;1083;p51"/>
          <p:cNvGraphicFramePr/>
          <p:nvPr/>
        </p:nvGraphicFramePr>
        <p:xfrm>
          <a:off x="1057125" y="1420260"/>
          <a:ext cx="3000000" cy="3000000"/>
        </p:xfrm>
        <a:graphic>
          <a:graphicData uri="http://schemas.openxmlformats.org/drawingml/2006/table">
            <a:tbl>
              <a:tblPr>
                <a:noFill/>
                <a:tableStyleId>{DD01734B-D572-4965-821C-8652CC30D2E9}</a:tableStyleId>
              </a:tblPr>
              <a:tblGrid>
                <a:gridCol w="1896475"/>
                <a:gridCol w="5304325"/>
              </a:tblGrid>
              <a:tr h="398725">
                <a:tc>
                  <a:txBody>
                    <a:bodyPr/>
                    <a:lstStyle/>
                    <a:p>
                      <a:pPr indent="0" lvl="0" marL="0" marR="0" rtl="0" algn="ctr">
                        <a:spcBef>
                          <a:spcPts val="0"/>
                        </a:spcBef>
                        <a:spcAft>
                          <a:spcPts val="0"/>
                        </a:spcAft>
                        <a:buNone/>
                      </a:pPr>
                      <a:r>
                        <a:rPr lang="en" sz="1100">
                          <a:latin typeface="EB Garamond"/>
                          <a:ea typeface="EB Garamond"/>
                          <a:cs typeface="EB Garamond"/>
                          <a:sym typeface="EB Garamond"/>
                        </a:rPr>
                        <a:t>Criteria</a:t>
                      </a:r>
                      <a:endParaRPr sz="11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EB Garamond"/>
                          <a:ea typeface="EB Garamond"/>
                          <a:cs typeface="EB Garamond"/>
                          <a:sym typeface="EB Garamond"/>
                        </a:rPr>
                        <a:t>Expected Values</a:t>
                      </a:r>
                      <a:endParaRPr sz="1100">
                        <a:latin typeface="EB Garamond"/>
                        <a:ea typeface="EB Garamond"/>
                        <a:cs typeface="EB Garamond"/>
                        <a:sym typeface="EB Garamond"/>
                      </a:endParaRPr>
                    </a:p>
                  </a:txBody>
                  <a:tcPr marT="91425" marB="91425" marR="0"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486350">
                <a:tc>
                  <a:txBody>
                    <a:bodyPr/>
                    <a:lstStyle/>
                    <a:p>
                      <a:pPr indent="0" lvl="0" marL="0" rtl="0" algn="ctr">
                        <a:spcBef>
                          <a:spcPts val="0"/>
                        </a:spcBef>
                        <a:spcAft>
                          <a:spcPts val="0"/>
                        </a:spcAft>
                        <a:buNone/>
                      </a:pPr>
                      <a:r>
                        <a:rPr lang="en" sz="1100">
                          <a:latin typeface="EB Garamond"/>
                          <a:ea typeface="EB Garamond"/>
                          <a:cs typeface="EB Garamond"/>
                          <a:sym typeface="EB Garamond"/>
                        </a:rPr>
                        <a:t>Key Insights</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Scalable framework for faster analysis of complex ;</a:t>
                      </a:r>
                      <a:endParaRPr sz="11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Ability to connect to large data sets within object store data containers</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962150">
                <a:tc>
                  <a:txBody>
                    <a:bodyPr/>
                    <a:lstStyle/>
                    <a:p>
                      <a:pPr indent="0" lvl="0" marL="0" rtl="0" algn="ctr">
                        <a:spcBef>
                          <a:spcPts val="0"/>
                        </a:spcBef>
                        <a:spcAft>
                          <a:spcPts val="0"/>
                        </a:spcAft>
                        <a:buNone/>
                      </a:pPr>
                      <a:r>
                        <a:rPr lang="en" sz="1100">
                          <a:latin typeface="EB Garamond"/>
                          <a:ea typeface="EB Garamond"/>
                          <a:cs typeface="EB Garamond"/>
                          <a:sym typeface="EB Garamond"/>
                        </a:rPr>
                        <a:t>Machine Learning and AI</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EB Garamond"/>
                          <a:ea typeface="EB Garamond"/>
                          <a:cs typeface="EB Garamond"/>
                          <a:sym typeface="EB Garamond"/>
                        </a:rPr>
                        <a:t>Open source scientific and machine learning packages, such as Scikit Learn and astro ML along with powerful programming and data constructs </a:t>
                      </a:r>
                      <a:endParaRPr sz="1100">
                        <a:latin typeface="EB Garamond"/>
                        <a:ea typeface="EB Garamond"/>
                        <a:cs typeface="EB Garamond"/>
                        <a:sym typeface="EB Garamond"/>
                      </a:endParaRPr>
                    </a:p>
                    <a:p>
                      <a:pPr indent="0" lvl="0" marL="0" rtl="0" algn="l">
                        <a:spcBef>
                          <a:spcPts val="0"/>
                        </a:spcBef>
                        <a:spcAft>
                          <a:spcPts val="0"/>
                        </a:spcAft>
                        <a:buNone/>
                      </a:pPr>
                      <a:r>
                        <a:rPr lang="en" sz="1100">
                          <a:latin typeface="EB Garamond"/>
                          <a:ea typeface="EB Garamond"/>
                          <a:cs typeface="EB Garamond"/>
                          <a:sym typeface="EB Garamond"/>
                        </a:rPr>
                        <a:t>Capability to look at the old and new data through lenses that produce quick insights for segmentation and various other goals</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86350">
                <a:tc>
                  <a:txBody>
                    <a:bodyPr/>
                    <a:lstStyle/>
                    <a:p>
                      <a:pPr indent="0" lvl="0" marL="0" rtl="0" algn="ctr">
                        <a:spcBef>
                          <a:spcPts val="0"/>
                        </a:spcBef>
                        <a:spcAft>
                          <a:spcPts val="0"/>
                        </a:spcAft>
                        <a:buNone/>
                      </a:pPr>
                      <a:r>
                        <a:rPr lang="en" sz="1100">
                          <a:latin typeface="EB Garamond"/>
                          <a:ea typeface="EB Garamond"/>
                          <a:cs typeface="EB Garamond"/>
                          <a:sym typeface="EB Garamond"/>
                        </a:rPr>
                        <a:t>Immediate Results</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EB Garamond"/>
                          <a:ea typeface="EB Garamond"/>
                          <a:cs typeface="EB Garamond"/>
                          <a:sym typeface="EB Garamond"/>
                        </a:rPr>
                        <a:t>Derive insights almost immediately, with extensive usage of Spark and exploring more than triple the amount of data in a matter of months. </a:t>
                      </a:r>
                      <a:endParaRPr sz="1100">
                        <a:latin typeface="EB Garamond"/>
                        <a:ea typeface="EB Garamond"/>
                        <a:cs typeface="EB Garamond"/>
                        <a:sym typeface="EB Garamond"/>
                      </a:endParaRPr>
                    </a:p>
                    <a:p>
                      <a:pPr indent="0" lvl="0" marL="0" rtl="0" algn="l">
                        <a:spcBef>
                          <a:spcPts val="0"/>
                        </a:spcBef>
                        <a:spcAft>
                          <a:spcPts val="0"/>
                        </a:spcAft>
                        <a:buNone/>
                      </a:pPr>
                      <a:r>
                        <a:rPr lang="en" sz="1100">
                          <a:latin typeface="EB Garamond"/>
                          <a:ea typeface="EB Garamond"/>
                          <a:cs typeface="EB Garamond"/>
                          <a:sym typeface="EB Garamond"/>
                        </a:rPr>
                        <a:t>Perform near live processing to thin slice more data.</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1084" name="Google Shape;1084;p51"/>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RoV</a:t>
            </a:r>
            <a:endParaRPr/>
          </a:p>
        </p:txBody>
      </p:sp>
      <p:sp>
        <p:nvSpPr>
          <p:cNvPr id="1085" name="Google Shape;108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6" name="Google Shape;1086;p51"/>
          <p:cNvSpPr txBox="1"/>
          <p:nvPr/>
        </p:nvSpPr>
        <p:spPr>
          <a:xfrm>
            <a:off x="2953600" y="4180775"/>
            <a:ext cx="5279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 </a:t>
            </a:r>
            <a:r>
              <a:rPr lang="en" sz="700">
                <a:solidFill>
                  <a:schemeClr val="dk1"/>
                </a:solidFill>
                <a:latin typeface="EB Garamond"/>
                <a:ea typeface="EB Garamond"/>
                <a:cs typeface="EB Garamond"/>
                <a:sym typeface="EB Garamond"/>
              </a:rPr>
              <a:t>Dimolarov, N. (2020, March 20). </a:t>
            </a:r>
            <a:r>
              <a:rPr i="1" lang="en" sz="700">
                <a:solidFill>
                  <a:schemeClr val="dk1"/>
                </a:solidFill>
                <a:latin typeface="EB Garamond"/>
                <a:ea typeface="EB Garamond"/>
                <a:cs typeface="EB Garamond"/>
                <a:sym typeface="EB Garamond"/>
              </a:rPr>
              <a:t>How to build Spark from source and deploy it to a Kubernetes cluster in 60 minutes</a:t>
            </a:r>
            <a:r>
              <a:rPr lang="en" sz="700">
                <a:solidFill>
                  <a:schemeClr val="dk1"/>
                </a:solidFill>
                <a:latin typeface="EB Garamond"/>
                <a:ea typeface="EB Garamond"/>
                <a:cs typeface="EB Garamond"/>
                <a:sym typeface="EB Garamond"/>
              </a:rPr>
              <a:t>. Retrieved from towardsdatascience.com: https://towardsdatascience.com/how-to-build-spark-from-source-and-deploy-it-to-a-kubernetes-cluster-in-60-minutes-225829b744f9</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1087" name="Google Shape;1087;p51"/>
          <p:cNvSpPr txBox="1"/>
          <p:nvPr/>
        </p:nvSpPr>
        <p:spPr>
          <a:xfrm>
            <a:off x="8257925" y="1242625"/>
            <a:ext cx="6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52"/>
          <p:cNvSpPr txBox="1"/>
          <p:nvPr>
            <p:ph idx="1" type="subTitle"/>
          </p:nvPr>
        </p:nvSpPr>
        <p:spPr>
          <a:xfrm>
            <a:off x="2046750" y="451075"/>
            <a:ext cx="5050500" cy="1733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latin typeface="Montserrat"/>
                <a:ea typeface="Montserrat"/>
                <a:cs typeface="Montserrat"/>
                <a:sym typeface="Montserrat"/>
              </a:rPr>
              <a:t>SDLC Model :</a:t>
            </a:r>
            <a:endParaRPr b="1" sz="3000">
              <a:solidFill>
                <a:schemeClr val="dk1"/>
              </a:solidFill>
              <a:latin typeface="Montserrat"/>
              <a:ea typeface="Montserrat"/>
              <a:cs typeface="Montserrat"/>
              <a:sym typeface="Montserrat"/>
            </a:endParaRPr>
          </a:p>
          <a:p>
            <a:pPr indent="0" lvl="0" marL="0" rtl="0" algn="ctr">
              <a:lnSpc>
                <a:spcPct val="100000"/>
              </a:lnSpc>
              <a:spcBef>
                <a:spcPts val="1600"/>
              </a:spcBef>
              <a:spcAft>
                <a:spcPts val="1600"/>
              </a:spcAft>
              <a:buNone/>
            </a:pPr>
            <a:r>
              <a:rPr b="1" lang="en" sz="3000">
                <a:solidFill>
                  <a:schemeClr val="dk1"/>
                </a:solidFill>
                <a:latin typeface="Montserrat"/>
                <a:ea typeface="Montserrat"/>
                <a:cs typeface="Montserrat"/>
                <a:sym typeface="Montserrat"/>
              </a:rPr>
              <a:t>Incremental with Scrum</a:t>
            </a:r>
            <a:endParaRPr b="1" sz="3000">
              <a:solidFill>
                <a:schemeClr val="dk1"/>
              </a:solidFill>
              <a:latin typeface="Montserrat"/>
              <a:ea typeface="Montserrat"/>
              <a:cs typeface="Montserrat"/>
              <a:sym typeface="Montserrat"/>
            </a:endParaRPr>
          </a:p>
        </p:txBody>
      </p:sp>
      <p:sp>
        <p:nvSpPr>
          <p:cNvPr id="1093" name="Google Shape;109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4" name="Google Shape;1094;p52"/>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095" name="Google Shape;1095;p52"/>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ctrTitle"/>
          </p:nvPr>
        </p:nvSpPr>
        <p:spPr>
          <a:xfrm>
            <a:off x="374000" y="-70450"/>
            <a:ext cx="45189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OVERVIEW</a:t>
            </a:r>
            <a:endParaRPr>
              <a:solidFill>
                <a:srgbClr val="434343"/>
              </a:solidFill>
            </a:endParaRPr>
          </a:p>
        </p:txBody>
      </p:sp>
      <p:sp>
        <p:nvSpPr>
          <p:cNvPr id="183" name="Google Shape;183;p17"/>
          <p:cNvSpPr txBox="1"/>
          <p:nvPr/>
        </p:nvSpPr>
        <p:spPr>
          <a:xfrm>
            <a:off x="6624675" y="319461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74C1B9"/>
                </a:solidFill>
                <a:latin typeface="Montserrat"/>
                <a:ea typeface="Montserrat"/>
                <a:cs typeface="Montserrat"/>
                <a:sym typeface="Montserrat"/>
              </a:rPr>
              <a:t>SPRINTERS</a:t>
            </a:r>
            <a:r>
              <a:rPr lang="en" sz="2200">
                <a:solidFill>
                  <a:srgbClr val="74C1B9"/>
                </a:solidFill>
                <a:latin typeface="Montserrat Light"/>
                <a:ea typeface="Montserrat Light"/>
                <a:cs typeface="Montserrat Light"/>
                <a:sym typeface="Montserrat Light"/>
              </a:rPr>
              <a:t> ADTECH</a:t>
            </a:r>
            <a:endParaRPr sz="2200">
              <a:solidFill>
                <a:srgbClr val="74C1B9"/>
              </a:solidFill>
              <a:latin typeface="Montserrat Black"/>
              <a:ea typeface="Montserrat Black"/>
              <a:cs typeface="Montserrat Black"/>
              <a:sym typeface="Montserrat Black"/>
            </a:endParaRPr>
          </a:p>
        </p:txBody>
      </p:sp>
      <p:sp>
        <p:nvSpPr>
          <p:cNvPr id="184" name="Google Shape;184;p17"/>
          <p:cNvSpPr txBox="1"/>
          <p:nvPr/>
        </p:nvSpPr>
        <p:spPr>
          <a:xfrm>
            <a:off x="7775675" y="4825550"/>
            <a:ext cx="193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grpSp>
        <p:nvGrpSpPr>
          <p:cNvPr id="185" name="Google Shape;185;p17"/>
          <p:cNvGrpSpPr/>
          <p:nvPr/>
        </p:nvGrpSpPr>
        <p:grpSpPr>
          <a:xfrm>
            <a:off x="645189" y="1254282"/>
            <a:ext cx="821368" cy="559430"/>
            <a:chOff x="5776798" y="3409778"/>
            <a:chExt cx="346379" cy="264518"/>
          </a:xfrm>
        </p:grpSpPr>
        <p:sp>
          <p:nvSpPr>
            <p:cNvPr id="186" name="Google Shape;186;p17"/>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7"/>
          <p:cNvGrpSpPr/>
          <p:nvPr/>
        </p:nvGrpSpPr>
        <p:grpSpPr>
          <a:xfrm>
            <a:off x="2903902" y="1254502"/>
            <a:ext cx="611141" cy="559434"/>
            <a:chOff x="3441065" y="4302505"/>
            <a:chExt cx="337069" cy="302593"/>
          </a:xfrm>
        </p:grpSpPr>
        <p:sp>
          <p:nvSpPr>
            <p:cNvPr id="193" name="Google Shape;193;p17"/>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7"/>
          <p:cNvSpPr/>
          <p:nvPr/>
        </p:nvSpPr>
        <p:spPr>
          <a:xfrm>
            <a:off x="5037134" y="1217375"/>
            <a:ext cx="714621" cy="63325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nvSpPr>
        <p:spPr>
          <a:xfrm>
            <a:off x="2574943" y="1761324"/>
            <a:ext cx="1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Our Vision:</a:t>
            </a:r>
            <a:endParaRPr b="1">
              <a:solidFill>
                <a:schemeClr val="accent6"/>
              </a:solidFill>
              <a:latin typeface="EB Garamond"/>
              <a:ea typeface="EB Garamond"/>
              <a:cs typeface="EB Garamond"/>
              <a:sym typeface="EB Garamond"/>
            </a:endParaRPr>
          </a:p>
        </p:txBody>
      </p:sp>
      <p:sp>
        <p:nvSpPr>
          <p:cNvPr id="208" name="Google Shape;208;p17"/>
          <p:cNvSpPr txBox="1"/>
          <p:nvPr/>
        </p:nvSpPr>
        <p:spPr>
          <a:xfrm>
            <a:off x="4693572" y="1780448"/>
            <a:ext cx="18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Our Mission:</a:t>
            </a:r>
            <a:endParaRPr b="1">
              <a:solidFill>
                <a:schemeClr val="accent6"/>
              </a:solidFill>
              <a:latin typeface="EB Garamond"/>
              <a:ea typeface="EB Garamond"/>
              <a:cs typeface="EB Garamond"/>
              <a:sym typeface="EB Garamond"/>
            </a:endParaRPr>
          </a:p>
        </p:txBody>
      </p:sp>
      <p:sp>
        <p:nvSpPr>
          <p:cNvPr id="209" name="Google Shape;209;p17"/>
          <p:cNvSpPr txBox="1"/>
          <p:nvPr/>
        </p:nvSpPr>
        <p:spPr>
          <a:xfrm>
            <a:off x="302725" y="1757505"/>
            <a:ext cx="1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About Us:</a:t>
            </a:r>
            <a:endParaRPr b="1">
              <a:solidFill>
                <a:schemeClr val="accent6"/>
              </a:solidFill>
              <a:latin typeface="EB Garamond"/>
              <a:ea typeface="EB Garamond"/>
              <a:cs typeface="EB Garamond"/>
              <a:sym typeface="EB Garamond"/>
            </a:endParaRPr>
          </a:p>
        </p:txBody>
      </p:sp>
      <p:cxnSp>
        <p:nvCxnSpPr>
          <p:cNvPr id="210" name="Google Shape;210;p17"/>
          <p:cNvCxnSpPr/>
          <p:nvPr/>
        </p:nvCxnSpPr>
        <p:spPr>
          <a:xfrm>
            <a:off x="453442" y="2246546"/>
            <a:ext cx="378300" cy="0"/>
          </a:xfrm>
          <a:prstGeom prst="straightConnector1">
            <a:avLst/>
          </a:prstGeom>
          <a:noFill/>
          <a:ln cap="flat" cmpd="sng" w="28575">
            <a:solidFill>
              <a:schemeClr val="dk2"/>
            </a:solidFill>
            <a:prstDash val="solid"/>
            <a:round/>
            <a:headEnd len="med" w="med" type="none"/>
            <a:tailEnd len="med" w="med" type="none"/>
          </a:ln>
        </p:spPr>
      </p:cxnSp>
      <p:cxnSp>
        <p:nvCxnSpPr>
          <p:cNvPr id="211" name="Google Shape;211;p17"/>
          <p:cNvCxnSpPr/>
          <p:nvPr/>
        </p:nvCxnSpPr>
        <p:spPr>
          <a:xfrm>
            <a:off x="2729598" y="2246546"/>
            <a:ext cx="378300" cy="0"/>
          </a:xfrm>
          <a:prstGeom prst="straightConnector1">
            <a:avLst/>
          </a:prstGeom>
          <a:noFill/>
          <a:ln cap="flat" cmpd="sng" w="28575">
            <a:solidFill>
              <a:schemeClr val="dk2"/>
            </a:solidFill>
            <a:prstDash val="solid"/>
            <a:round/>
            <a:headEnd len="med" w="med" type="none"/>
            <a:tailEnd len="med" w="med" type="none"/>
          </a:ln>
        </p:spPr>
      </p:cxnSp>
      <p:cxnSp>
        <p:nvCxnSpPr>
          <p:cNvPr id="212" name="Google Shape;212;p17"/>
          <p:cNvCxnSpPr/>
          <p:nvPr/>
        </p:nvCxnSpPr>
        <p:spPr>
          <a:xfrm>
            <a:off x="4847174" y="2246546"/>
            <a:ext cx="378300" cy="0"/>
          </a:xfrm>
          <a:prstGeom prst="straightConnector1">
            <a:avLst/>
          </a:prstGeom>
          <a:noFill/>
          <a:ln cap="flat" cmpd="sng" w="28575">
            <a:solidFill>
              <a:schemeClr val="dk2"/>
            </a:solidFill>
            <a:prstDash val="solid"/>
            <a:round/>
            <a:headEnd len="med" w="med" type="none"/>
            <a:tailEnd len="med" w="med" type="none"/>
          </a:ln>
        </p:spPr>
      </p:cxnSp>
      <p:sp>
        <p:nvSpPr>
          <p:cNvPr id="213" name="Google Shape;213;p17"/>
          <p:cNvSpPr txBox="1"/>
          <p:nvPr/>
        </p:nvSpPr>
        <p:spPr>
          <a:xfrm>
            <a:off x="2295388" y="2416556"/>
            <a:ext cx="22449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latin typeface="EB Garamond"/>
                <a:ea typeface="EB Garamond"/>
                <a:cs typeface="EB Garamond"/>
                <a:sym typeface="EB Garamond"/>
              </a:rPr>
              <a:t>Sprinters Inc provides products and services to online publishers to help them grow, operate their business, understand their readership and manage consumer data. We help publishers and content creators efficiently manage ad space on their site.[1]</a:t>
            </a:r>
            <a:endParaRPr sz="1200">
              <a:solidFill>
                <a:schemeClr val="dk1"/>
              </a:solidFill>
              <a:latin typeface="EB Garamond"/>
              <a:ea typeface="EB Garamond"/>
              <a:cs typeface="EB Garamond"/>
              <a:sym typeface="EB Garamond"/>
            </a:endParaRPr>
          </a:p>
        </p:txBody>
      </p:sp>
      <p:sp>
        <p:nvSpPr>
          <p:cNvPr id="214" name="Google Shape;214;p17"/>
          <p:cNvSpPr txBox="1"/>
          <p:nvPr/>
        </p:nvSpPr>
        <p:spPr>
          <a:xfrm>
            <a:off x="-54450" y="2278650"/>
            <a:ext cx="2076000" cy="248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1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Year founded:</a:t>
            </a:r>
            <a:r>
              <a:rPr b="1" lang="en" sz="1050">
                <a:solidFill>
                  <a:schemeClr val="dk1"/>
                </a:solidFill>
                <a:latin typeface="EB Garamond"/>
                <a:ea typeface="EB Garamond"/>
                <a:cs typeface="EB Garamond"/>
                <a:sym typeface="EB Garamond"/>
              </a:rPr>
              <a:t> </a:t>
            </a:r>
            <a:r>
              <a:rPr lang="en" sz="1050">
                <a:solidFill>
                  <a:schemeClr val="dk1"/>
                </a:solidFill>
                <a:latin typeface="EB Garamond"/>
                <a:ea typeface="EB Garamond"/>
                <a:cs typeface="EB Garamond"/>
                <a:sym typeface="EB Garamond"/>
              </a:rPr>
              <a:t>2019</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Headquarters:</a:t>
            </a:r>
            <a:r>
              <a:rPr lang="en" sz="1050">
                <a:solidFill>
                  <a:schemeClr val="dk1"/>
                </a:solidFill>
                <a:latin typeface="EB Garamond"/>
                <a:ea typeface="EB Garamond"/>
                <a:cs typeface="EB Garamond"/>
                <a:sym typeface="EB Garamond"/>
              </a:rPr>
              <a:t> San Francisco, CA</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Employees:</a:t>
            </a:r>
            <a:r>
              <a:rPr lang="en" sz="1050">
                <a:solidFill>
                  <a:schemeClr val="dk1"/>
                </a:solidFill>
                <a:latin typeface="EB Garamond"/>
                <a:ea typeface="EB Garamond"/>
                <a:cs typeface="EB Garamond"/>
                <a:sym typeface="EB Garamond"/>
              </a:rPr>
              <a:t> 100</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EB Garamond"/>
              <a:buChar char="●"/>
            </a:pPr>
            <a:r>
              <a:rPr b="1" lang="en" sz="1050">
                <a:solidFill>
                  <a:schemeClr val="dk1"/>
                </a:solidFill>
                <a:latin typeface="EB Garamond"/>
                <a:ea typeface="EB Garamond"/>
                <a:cs typeface="EB Garamond"/>
                <a:sym typeface="EB Garamond"/>
              </a:rPr>
              <a:t>Revenue Stream:</a:t>
            </a:r>
            <a:r>
              <a:rPr lang="en" sz="1050">
                <a:solidFill>
                  <a:schemeClr val="dk1"/>
                </a:solidFill>
                <a:latin typeface="EB Garamond"/>
                <a:ea typeface="EB Garamond"/>
                <a:cs typeface="EB Garamond"/>
                <a:sym typeface="EB Garamond"/>
              </a:rPr>
              <a:t>We provide ad services for publishers and earn revenue of 20</a:t>
            </a:r>
            <a:r>
              <a:rPr lang="en" sz="1050">
                <a:solidFill>
                  <a:schemeClr val="dk1"/>
                </a:solidFill>
                <a:latin typeface="EB Garamond"/>
                <a:ea typeface="EB Garamond"/>
                <a:cs typeface="EB Garamond"/>
                <a:sym typeface="EB Garamond"/>
              </a:rPr>
              <a:t>% from the ad revenue, rest goes back to the publisher.[2]</a:t>
            </a:r>
            <a:endParaRPr sz="1050">
              <a:solidFill>
                <a:schemeClr val="dk1"/>
              </a:solidFill>
              <a:latin typeface="EB Garamond"/>
              <a:ea typeface="EB Garamond"/>
              <a:cs typeface="EB Garamond"/>
              <a:sym typeface="EB Garamond"/>
            </a:endParaRPr>
          </a:p>
        </p:txBody>
      </p:sp>
      <p:sp>
        <p:nvSpPr>
          <p:cNvPr id="215" name="Google Shape;215;p17"/>
          <p:cNvSpPr txBox="1"/>
          <p:nvPr/>
        </p:nvSpPr>
        <p:spPr>
          <a:xfrm>
            <a:off x="3900300" y="4467725"/>
            <a:ext cx="5243700" cy="139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sovrn. (n.d.). </a:t>
            </a:r>
            <a:r>
              <a:rPr i="1" lang="en" sz="700">
                <a:solidFill>
                  <a:schemeClr val="dk1"/>
                </a:solidFill>
                <a:latin typeface="EB Garamond"/>
                <a:ea typeface="EB Garamond"/>
                <a:cs typeface="EB Garamond"/>
                <a:sym typeface="EB Garamond"/>
              </a:rPr>
              <a:t>More ways to grow your revenue</a:t>
            </a:r>
            <a:r>
              <a:rPr lang="en" sz="700">
                <a:solidFill>
                  <a:schemeClr val="dk1"/>
                </a:solidFill>
                <a:latin typeface="EB Garamond"/>
                <a:ea typeface="EB Garamond"/>
                <a:cs typeface="EB Garamond"/>
                <a:sym typeface="EB Garamond"/>
              </a:rPr>
              <a:t>. Retrieved from sovrn.com: </a:t>
            </a:r>
            <a:r>
              <a:rPr lang="en" sz="700" u="sng">
                <a:solidFill>
                  <a:schemeClr val="hlink"/>
                </a:solidFill>
                <a:latin typeface="EB Garamond"/>
                <a:ea typeface="EB Garamond"/>
                <a:cs typeface="EB Garamond"/>
                <a:sym typeface="EB Garamond"/>
                <a:hlinkClick r:id="rId3"/>
              </a:rPr>
              <a:t>https://www.sovrn.com/</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solidFill>
                  <a:schemeClr val="dk1"/>
                </a:solidFill>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sovrn. (2022, March 8). </a:t>
            </a:r>
            <a:r>
              <a:rPr i="1" lang="en" sz="700">
                <a:solidFill>
                  <a:schemeClr val="dk1"/>
                </a:solidFill>
                <a:latin typeface="EB Garamond"/>
                <a:ea typeface="EB Garamond"/>
                <a:cs typeface="EB Garamond"/>
                <a:sym typeface="EB Garamond"/>
              </a:rPr>
              <a:t>All About Ad Servers</a:t>
            </a:r>
            <a:r>
              <a:rPr lang="en" sz="700">
                <a:solidFill>
                  <a:schemeClr val="dk1"/>
                </a:solidFill>
                <a:latin typeface="EB Garamond"/>
                <a:ea typeface="EB Garamond"/>
                <a:cs typeface="EB Garamond"/>
                <a:sym typeface="EB Garamond"/>
              </a:rPr>
              <a:t>. Retrieved from sovrn.com: https://www.sovrn.com/blog/all-about-ad-servers/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[3]</a:t>
            </a:r>
            <a:r>
              <a:rPr lang="en" sz="800" u="sng">
                <a:solidFill>
                  <a:schemeClr val="dk1"/>
                </a:solidFill>
                <a:latin typeface="EB Garamond"/>
                <a:ea typeface="EB Garamond"/>
                <a:cs typeface="EB Garamond"/>
                <a:sym typeface="EB Garamond"/>
              </a:rPr>
              <a:t>f</a:t>
            </a:r>
            <a:r>
              <a:rPr lang="en" sz="800">
                <a:solidFill>
                  <a:schemeClr val="dk1"/>
                </a:solidFill>
                <a:latin typeface="EB Garamond"/>
                <a:ea typeface="EB Garamond"/>
                <a:cs typeface="EB Garamond"/>
                <a:sym typeface="EB Garamond"/>
              </a:rPr>
              <a:t>reepik. (n.d.). </a:t>
            </a:r>
            <a:r>
              <a:rPr i="1" lang="en" sz="800">
                <a:solidFill>
                  <a:schemeClr val="dk1"/>
                </a:solidFill>
                <a:latin typeface="EB Garamond"/>
                <a:ea typeface="EB Garamond"/>
                <a:cs typeface="EB Garamond"/>
                <a:sym typeface="EB Garamond"/>
              </a:rPr>
              <a:t>Gradient s logo templates Free Vector</a:t>
            </a:r>
            <a:r>
              <a:rPr lang="en" sz="800">
                <a:solidFill>
                  <a:schemeClr val="dk1"/>
                </a:solidFill>
                <a:latin typeface="EB Garamond"/>
                <a:ea typeface="EB Garamond"/>
                <a:cs typeface="EB Garamond"/>
                <a:sym typeface="EB Garamond"/>
              </a:rPr>
              <a:t>. Retrieved from freepik.com: https://www.freepik.com/free-vector/gradient-s-logo-templates_13220136.htm#query=s&amp;position=2&amp;from_view=keyword</a:t>
            </a:r>
            <a:endParaRPr sz="8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sz="8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sp>
        <p:nvSpPr>
          <p:cNvPr id="216" name="Google Shape;216;p17"/>
          <p:cNvSpPr txBox="1"/>
          <p:nvPr/>
        </p:nvSpPr>
        <p:spPr>
          <a:xfrm>
            <a:off x="4557463" y="2486150"/>
            <a:ext cx="2300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Our aim is to help our customers make and keep more of their hard-earned revenues, by providing them tools, services and insights to make better decisions and investments.[1]</a:t>
            </a:r>
            <a:endParaRPr sz="11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250">
              <a:solidFill>
                <a:schemeClr val="lt1"/>
              </a:solidFill>
            </a:endParaRPr>
          </a:p>
        </p:txBody>
      </p:sp>
      <p:pic>
        <p:nvPicPr>
          <p:cNvPr id="217" name="Google Shape;217;p17"/>
          <p:cNvPicPr preferRelativeResize="0"/>
          <p:nvPr/>
        </p:nvPicPr>
        <p:blipFill>
          <a:blip r:embed="rId4">
            <a:alphaModFix/>
          </a:blip>
          <a:stretch>
            <a:fillRect/>
          </a:stretch>
        </p:blipFill>
        <p:spPr>
          <a:xfrm>
            <a:off x="6324975" y="628650"/>
            <a:ext cx="3000000" cy="2826247"/>
          </a:xfrm>
          <a:prstGeom prst="rect">
            <a:avLst/>
          </a:prstGeom>
          <a:noFill/>
          <a:ln>
            <a:noFill/>
          </a:ln>
        </p:spPr>
      </p:pic>
      <p:sp>
        <p:nvSpPr>
          <p:cNvPr id="218" name="Google Shape;218;p17"/>
          <p:cNvSpPr txBox="1"/>
          <p:nvPr/>
        </p:nvSpPr>
        <p:spPr>
          <a:xfrm>
            <a:off x="8621775" y="995200"/>
            <a:ext cx="42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[3]</a:t>
            </a:r>
            <a:endParaRPr sz="800">
              <a:latin typeface="EB Garamond"/>
              <a:ea typeface="EB Garamond"/>
              <a:cs typeface="EB Garamond"/>
              <a:sym typeface="EB Garamond"/>
            </a:endParaRPr>
          </a:p>
        </p:txBody>
      </p:sp>
      <p:sp>
        <p:nvSpPr>
          <p:cNvPr id="219" name="Google Shape;21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5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Incremental with Scrum</a:t>
            </a:r>
            <a:endParaRPr/>
          </a:p>
        </p:txBody>
      </p:sp>
      <p:sp>
        <p:nvSpPr>
          <p:cNvPr id="1107" name="Google Shape;110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08" name="Google Shape;1108;p53"/>
          <p:cNvGraphicFramePr/>
          <p:nvPr/>
        </p:nvGraphicFramePr>
        <p:xfrm>
          <a:off x="861925" y="1980650"/>
          <a:ext cx="3000000" cy="3000000"/>
        </p:xfrm>
        <a:graphic>
          <a:graphicData uri="http://schemas.openxmlformats.org/drawingml/2006/table">
            <a:tbl>
              <a:tblPr>
                <a:noFill/>
                <a:tableStyleId>{DD01734B-D572-4965-821C-8652CC30D2E9}</a:tableStyleId>
              </a:tblPr>
              <a:tblGrid>
                <a:gridCol w="2504100"/>
                <a:gridCol w="2504100"/>
                <a:gridCol w="250410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rPr>
                        <a:t>Base Criteria</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Incremental SDLC Model</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Scrum Methodology</a:t>
                      </a:r>
                      <a:endParaRPr b="1"/>
                    </a:p>
                  </a:txBody>
                  <a:tcPr marT="91425" marB="91425" marR="91425" marL="91425">
                    <a:solidFill>
                      <a:schemeClr val="lt2"/>
                    </a:solidFill>
                  </a:tcPr>
                </a:tc>
              </a:tr>
              <a:tr h="543275">
                <a:tc>
                  <a:txBody>
                    <a:bodyPr/>
                    <a:lstStyle/>
                    <a:p>
                      <a:pPr indent="0" lvl="0" marL="0" rtl="0" algn="l">
                        <a:spcBef>
                          <a:spcPts val="0"/>
                        </a:spcBef>
                        <a:spcAft>
                          <a:spcPts val="0"/>
                        </a:spcAft>
                        <a:buNone/>
                      </a:pPr>
                      <a:r>
                        <a:rPr b="1" lang="en" sz="1000">
                          <a:solidFill>
                            <a:srgbClr val="444444"/>
                          </a:solidFill>
                          <a:highlight>
                            <a:srgbClr val="FFFFFF"/>
                          </a:highlight>
                          <a:latin typeface="EB Garamond"/>
                          <a:ea typeface="EB Garamond"/>
                          <a:cs typeface="EB Garamond"/>
                          <a:sym typeface="EB Garamond"/>
                        </a:rPr>
                        <a:t>Short Time Schedule [1]</a:t>
                      </a:r>
                      <a:endParaRPr sz="10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Prototypes/Increments will be built faster</a:t>
                      </a:r>
                      <a:endParaRPr sz="1000">
                        <a:latin typeface="EB Garamond"/>
                        <a:ea typeface="EB Garamond"/>
                        <a:cs typeface="EB Garamond"/>
                        <a:sym typeface="EB Garamond"/>
                      </a:endParaRPr>
                    </a:p>
                  </a:txBody>
                  <a:tcPr marT="91425" marB="91425" marR="91425" marL="91425"/>
                </a:tc>
                <a:tc>
                  <a:txBody>
                    <a:bodyPr/>
                    <a:lstStyle/>
                    <a:p>
                      <a:pPr indent="0" lvl="0" marL="0" rtl="0" algn="l">
                        <a:lnSpc>
                          <a:spcPct val="115000"/>
                        </a:lnSpc>
                        <a:spcBef>
                          <a:spcPts val="0"/>
                        </a:spcBef>
                        <a:spcAft>
                          <a:spcPts val="0"/>
                        </a:spcAft>
                        <a:buNone/>
                      </a:pPr>
                      <a:r>
                        <a:rPr lang="en" sz="1000">
                          <a:solidFill>
                            <a:schemeClr val="dk1"/>
                          </a:solidFill>
                          <a:latin typeface="EB Garamond"/>
                          <a:ea typeface="EB Garamond"/>
                          <a:cs typeface="EB Garamond"/>
                          <a:sym typeface="EB Garamond"/>
                        </a:rPr>
                        <a:t>Each increment will be built in short sprints</a:t>
                      </a:r>
                      <a:endParaRPr sz="1000">
                        <a:latin typeface="EB Garamond"/>
                        <a:ea typeface="EB Garamond"/>
                        <a:cs typeface="EB Garamond"/>
                        <a:sym typeface="EB Garamond"/>
                      </a:endParaRPr>
                    </a:p>
                  </a:txBody>
                  <a:tcPr marT="91425" marB="91425" marR="91425" marL="91425"/>
                </a:tc>
              </a:tr>
              <a:tr h="518125">
                <a:tc>
                  <a:txBody>
                    <a:bodyPr/>
                    <a:lstStyle/>
                    <a:p>
                      <a:pPr indent="0" lvl="0" marL="0" rtl="0" algn="l">
                        <a:spcBef>
                          <a:spcPts val="0"/>
                        </a:spcBef>
                        <a:spcAft>
                          <a:spcPts val="0"/>
                        </a:spcAft>
                        <a:buNone/>
                      </a:pPr>
                      <a:r>
                        <a:rPr b="1" lang="en" sz="1000">
                          <a:latin typeface="EB Garamond"/>
                          <a:ea typeface="EB Garamond"/>
                          <a:cs typeface="EB Garamond"/>
                          <a:sym typeface="EB Garamond"/>
                        </a:rPr>
                        <a:t>Requirement Flexibility</a:t>
                      </a:r>
                      <a:endParaRPr b="1" sz="10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000">
                          <a:latin typeface="EB Garamond"/>
                          <a:ea typeface="EB Garamond"/>
                          <a:cs typeface="EB Garamond"/>
                          <a:sym typeface="EB Garamond"/>
                        </a:rPr>
                        <a:t>Clear plan to release. Requirements for each increment are well understood</a:t>
                      </a:r>
                      <a:endParaRPr sz="10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000">
                          <a:latin typeface="EB Garamond"/>
                          <a:ea typeface="EB Garamond"/>
                          <a:cs typeface="EB Garamond"/>
                          <a:sym typeface="EB Garamond"/>
                        </a:rPr>
                        <a:t>Any new requirements or changes to the requirements  can be added to next sprint[2]</a:t>
                      </a:r>
                      <a:endParaRPr sz="1000">
                        <a:latin typeface="EB Garamond"/>
                        <a:ea typeface="EB Garamond"/>
                        <a:cs typeface="EB Garamond"/>
                        <a:sym typeface="EB Garamond"/>
                      </a:endParaRPr>
                    </a:p>
                  </a:txBody>
                  <a:tcPr marT="91425" marB="91425" marR="91425" marL="91425"/>
                </a:tc>
              </a:tr>
              <a:tr h="883900">
                <a:tc>
                  <a:txBody>
                    <a:bodyPr/>
                    <a:lstStyle/>
                    <a:p>
                      <a:pPr indent="0" lvl="0" marL="0" rtl="0" algn="l">
                        <a:spcBef>
                          <a:spcPts val="0"/>
                        </a:spcBef>
                        <a:spcAft>
                          <a:spcPts val="0"/>
                        </a:spcAft>
                        <a:buClr>
                          <a:schemeClr val="dk1"/>
                        </a:buClr>
                        <a:buSzPts val="1000"/>
                        <a:buFont typeface="Arial"/>
                        <a:buNone/>
                      </a:pPr>
                      <a:r>
                        <a:rPr b="1" lang="en" sz="1000">
                          <a:solidFill>
                            <a:schemeClr val="dk1"/>
                          </a:solidFill>
                          <a:latin typeface="EB Garamond"/>
                          <a:ea typeface="EB Garamond"/>
                          <a:cs typeface="EB Garamond"/>
                          <a:sym typeface="EB Garamond"/>
                        </a:rPr>
                        <a:t>Unfamiliar technology learning curve flexibility[3]</a:t>
                      </a:r>
                      <a:endParaRPr b="1" sz="10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Apache Spark consists of different APIs like Spark R, Spark SQL,Spark MLib.</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Each increment provides flexibility of learning time for employees</a:t>
                      </a:r>
                      <a:endParaRPr sz="10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chemeClr val="dk1"/>
                        </a:buClr>
                        <a:buSzPts val="1000"/>
                        <a:buFont typeface="Arial"/>
                        <a:buNone/>
                      </a:pPr>
                      <a:r>
                        <a:rPr lang="en" sz="1000">
                          <a:solidFill>
                            <a:schemeClr val="dk1"/>
                          </a:solidFill>
                          <a:latin typeface="EB Garamond"/>
                          <a:ea typeface="EB Garamond"/>
                          <a:cs typeface="EB Garamond"/>
                          <a:sym typeface="EB Garamond"/>
                        </a:rPr>
                        <a:t>Each sprint concentrates on a single increment completion, time is spread proportionally to become familiar with the different API’s/packages of Apache Spark</a:t>
                      </a:r>
                      <a:endParaRPr sz="1000">
                        <a:latin typeface="EB Garamond"/>
                        <a:ea typeface="EB Garamond"/>
                        <a:cs typeface="EB Garamond"/>
                        <a:sym typeface="EB Garamond"/>
                      </a:endParaRPr>
                    </a:p>
                  </a:txBody>
                  <a:tcPr marT="91425" marB="91425" marR="91425" marL="91425"/>
                </a:tc>
              </a:tr>
            </a:tbl>
          </a:graphicData>
        </a:graphic>
      </p:graphicFrame>
      <p:sp>
        <p:nvSpPr>
          <p:cNvPr id="1109" name="Google Shape;1109;p53"/>
          <p:cNvSpPr txBox="1"/>
          <p:nvPr/>
        </p:nvSpPr>
        <p:spPr>
          <a:xfrm>
            <a:off x="543950" y="4375500"/>
            <a:ext cx="7773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chemeClr val="dk1"/>
                </a:solidFill>
              </a:rPr>
              <a:t>[</a:t>
            </a:r>
            <a:r>
              <a:rPr i="1" lang="en" sz="800">
                <a:solidFill>
                  <a:schemeClr val="dk1"/>
                </a:solidFill>
              </a:rPr>
              <a:t>1] </a:t>
            </a:r>
            <a:r>
              <a:rPr lang="en" sz="700">
                <a:solidFill>
                  <a:schemeClr val="dk1"/>
                </a:solidFill>
                <a:latin typeface="EB Garamond"/>
                <a:ea typeface="EB Garamond"/>
                <a:cs typeface="EB Garamond"/>
                <a:sym typeface="EB Garamond"/>
              </a:rPr>
              <a:t>Sami, M. (2012, March 21). </a:t>
            </a:r>
            <a:r>
              <a:rPr i="1" lang="en" sz="700">
                <a:solidFill>
                  <a:schemeClr val="dk1"/>
                </a:solidFill>
                <a:latin typeface="EB Garamond"/>
                <a:ea typeface="EB Garamond"/>
                <a:cs typeface="EB Garamond"/>
                <a:sym typeface="EB Garamond"/>
              </a:rPr>
              <a:t>Choosing the right Software development life cycle model</a:t>
            </a:r>
            <a:r>
              <a:rPr lang="en" sz="700">
                <a:solidFill>
                  <a:schemeClr val="dk1"/>
                </a:solidFill>
                <a:latin typeface="EB Garamond"/>
                <a:ea typeface="EB Garamond"/>
                <a:cs typeface="EB Garamond"/>
                <a:sym typeface="EB Garamond"/>
              </a:rPr>
              <a:t>. Retrieved from melsatar.blog: https://melsatar.blog/2012/03/21/choosing-the-right-software-development-life-cycle-model/</a:t>
            </a:r>
            <a:endParaRPr i="1" sz="800">
              <a:solidFill>
                <a:schemeClr val="dk1"/>
              </a:solidFill>
            </a:endParaRPr>
          </a:p>
          <a:p>
            <a:pPr indent="0" lvl="0" marL="0" rtl="0" algn="l">
              <a:spcBef>
                <a:spcPts val="0"/>
              </a:spcBef>
              <a:spcAft>
                <a:spcPts val="0"/>
              </a:spcAft>
              <a:buNone/>
            </a:pPr>
            <a:r>
              <a:rPr i="1" lang="en" sz="800">
                <a:solidFill>
                  <a:schemeClr val="dk1"/>
                </a:solidFill>
              </a:rPr>
              <a:t>[2]</a:t>
            </a:r>
            <a:r>
              <a:rPr i="1" lang="en" sz="700">
                <a:solidFill>
                  <a:schemeClr val="dk1"/>
                </a:solidFill>
                <a:latin typeface="EB Garamond"/>
                <a:ea typeface="EB Garamond"/>
                <a:cs typeface="EB Garamond"/>
                <a:sym typeface="EB Garamond"/>
              </a:rPr>
              <a:t> </a:t>
            </a:r>
            <a:r>
              <a:rPr lang="en" sz="700">
                <a:solidFill>
                  <a:schemeClr val="dk1"/>
                </a:solidFill>
                <a:latin typeface="EB Garamond"/>
                <a:ea typeface="EB Garamond"/>
                <a:cs typeface="EB Garamond"/>
                <a:sym typeface="EB Garamond"/>
              </a:rPr>
              <a:t>Franklin, A. (2019, October 10). </a:t>
            </a:r>
            <a:r>
              <a:rPr i="1" lang="en" sz="700">
                <a:solidFill>
                  <a:schemeClr val="dk1"/>
                </a:solidFill>
                <a:latin typeface="EB Garamond"/>
                <a:ea typeface="EB Garamond"/>
                <a:cs typeface="EB Garamond"/>
                <a:sym typeface="EB Garamond"/>
              </a:rPr>
              <a:t>Top 6 SDLC Methodologies And How To Choose The Best One?</a:t>
            </a:r>
            <a:r>
              <a:rPr lang="en" sz="700">
                <a:solidFill>
                  <a:schemeClr val="dk1"/>
                </a:solidFill>
                <a:latin typeface="EB Garamond"/>
                <a:ea typeface="EB Garamond"/>
                <a:cs typeface="EB Garamond"/>
                <a:sym typeface="EB Garamond"/>
              </a:rPr>
              <a:t> Retrieved from goodcore.co.uk: https://www.goodcore.co.uk/blog/sdlc-methodologies/</a:t>
            </a:r>
            <a:endParaRPr i="1" sz="800">
              <a:solidFill>
                <a:schemeClr val="dk1"/>
              </a:solidFill>
            </a:endParaRPr>
          </a:p>
          <a:p>
            <a:pPr indent="0" lvl="0" marL="0" rtl="0" algn="l">
              <a:spcBef>
                <a:spcPts val="0"/>
              </a:spcBef>
              <a:spcAft>
                <a:spcPts val="0"/>
              </a:spcAft>
              <a:buNone/>
            </a:pPr>
            <a:r>
              <a:rPr i="1" lang="en" sz="800">
                <a:solidFill>
                  <a:schemeClr val="dk1"/>
                </a:solidFill>
              </a:rPr>
              <a:t>[3]</a:t>
            </a:r>
            <a:r>
              <a:rPr i="1" lang="en" sz="800">
                <a:solidFill>
                  <a:schemeClr val="dk1"/>
                </a:solidFill>
              </a:rPr>
              <a:t> </a:t>
            </a:r>
            <a:r>
              <a:rPr lang="en" sz="700">
                <a:solidFill>
                  <a:schemeClr val="dk1"/>
                </a:solidFill>
                <a:latin typeface="EB Garamond"/>
                <a:ea typeface="EB Garamond"/>
                <a:cs typeface="EB Garamond"/>
                <a:sym typeface="EB Garamond"/>
              </a:rPr>
              <a:t>Martin, M. (2022, April 23). </a:t>
            </a:r>
            <a:r>
              <a:rPr i="1" lang="en" sz="700">
                <a:solidFill>
                  <a:schemeClr val="dk1"/>
                </a:solidFill>
                <a:latin typeface="EB Garamond"/>
                <a:ea typeface="EB Garamond"/>
                <a:cs typeface="EB Garamond"/>
                <a:sym typeface="EB Garamond"/>
              </a:rPr>
              <a:t>Incremental Model in SDLC: Use, Advantage &amp; Disadvantage</a:t>
            </a:r>
            <a:r>
              <a:rPr lang="en" sz="700">
                <a:solidFill>
                  <a:schemeClr val="dk1"/>
                </a:solidFill>
                <a:latin typeface="EB Garamond"/>
                <a:ea typeface="EB Garamond"/>
                <a:cs typeface="EB Garamond"/>
                <a:sym typeface="EB Garamond"/>
              </a:rPr>
              <a:t>. Retrieved from www.guru99.com: https://www.guru99.com/what-is-incremental-model-in-sdlc-advantages-disadvantages.html</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i="1" sz="800">
              <a:solidFill>
                <a:schemeClr val="dk1"/>
              </a:solidFill>
            </a:endParaRPr>
          </a:p>
          <a:p>
            <a:pPr indent="0" lvl="0" marL="0" rtl="0" algn="l">
              <a:spcBef>
                <a:spcPts val="0"/>
              </a:spcBef>
              <a:spcAft>
                <a:spcPts val="0"/>
              </a:spcAft>
              <a:buNone/>
            </a:pPr>
            <a:br>
              <a:rPr i="1" lang="en" sz="800">
                <a:solidFill>
                  <a:schemeClr val="dk1"/>
                </a:solidFill>
              </a:rPr>
            </a:br>
            <a:endParaRPr i="1" sz="800">
              <a:solidFill>
                <a:schemeClr val="dk1"/>
              </a:solidFill>
            </a:endParaRPr>
          </a:p>
        </p:txBody>
      </p:sp>
      <p:sp>
        <p:nvSpPr>
          <p:cNvPr id="1110" name="Google Shape;1110;p53"/>
          <p:cNvSpPr txBox="1"/>
          <p:nvPr/>
        </p:nvSpPr>
        <p:spPr>
          <a:xfrm>
            <a:off x="790975" y="989200"/>
            <a:ext cx="76542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This SDLC model enables the team to install Spark and perform customer segmentation analysis to </a:t>
            </a:r>
            <a:r>
              <a:rPr lang="en" sz="1100">
                <a:solidFill>
                  <a:schemeClr val="dk1"/>
                </a:solidFill>
                <a:latin typeface="EB Garamond"/>
                <a:ea typeface="EB Garamond"/>
                <a:cs typeface="EB Garamond"/>
                <a:sym typeface="EB Garamond"/>
              </a:rPr>
              <a:t>achieve</a:t>
            </a:r>
            <a:r>
              <a:rPr lang="en" sz="1100">
                <a:solidFill>
                  <a:schemeClr val="dk1"/>
                </a:solidFill>
                <a:latin typeface="EB Garamond"/>
                <a:ea typeface="EB Garamond"/>
                <a:cs typeface="EB Garamond"/>
                <a:sym typeface="EB Garamond"/>
              </a:rPr>
              <a:t> product and marketing goals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Core requirements are defined well</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A release within the year is possible by working in sprints with flexible requirements.[1]</a:t>
            </a:r>
            <a:endParaRPr sz="1100">
              <a:solidFill>
                <a:schemeClr val="dk1"/>
              </a:solidFill>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 of Increments</a:t>
            </a:r>
            <a:endParaRPr/>
          </a:p>
        </p:txBody>
      </p:sp>
      <p:sp>
        <p:nvSpPr>
          <p:cNvPr id="1116" name="Google Shape;111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17" name="Google Shape;1117;p54"/>
          <p:cNvGraphicFramePr/>
          <p:nvPr/>
        </p:nvGraphicFramePr>
        <p:xfrm>
          <a:off x="832163" y="1087675"/>
          <a:ext cx="3000000" cy="3000000"/>
        </p:xfrm>
        <a:graphic>
          <a:graphicData uri="http://schemas.openxmlformats.org/drawingml/2006/table">
            <a:tbl>
              <a:tblPr>
                <a:noFill/>
                <a:tableStyleId>{DD01734B-D572-4965-821C-8652CC30D2E9}</a:tableStyleId>
              </a:tblPr>
              <a:tblGrid>
                <a:gridCol w="1511450"/>
                <a:gridCol w="1029575"/>
                <a:gridCol w="1128575"/>
                <a:gridCol w="2325825"/>
                <a:gridCol w="2043575"/>
              </a:tblGrid>
              <a:tr h="497400">
                <a:tc>
                  <a:txBody>
                    <a:bodyPr/>
                    <a:lstStyle/>
                    <a:p>
                      <a:pPr indent="0" lvl="0" marL="0" rtl="0" algn="ctr">
                        <a:spcBef>
                          <a:spcPts val="0"/>
                        </a:spcBef>
                        <a:spcAft>
                          <a:spcPts val="0"/>
                        </a:spcAft>
                        <a:buNone/>
                      </a:pPr>
                      <a:r>
                        <a:rPr b="1" lang="en" sz="1100">
                          <a:latin typeface="EB Garamond"/>
                          <a:ea typeface="EB Garamond"/>
                          <a:cs typeface="EB Garamond"/>
                          <a:sym typeface="EB Garamond"/>
                        </a:rPr>
                        <a:t>Increment </a:t>
                      </a:r>
                      <a:endParaRPr b="1" sz="1100">
                        <a:latin typeface="EB Garamond"/>
                        <a:ea typeface="EB Garamond"/>
                        <a:cs typeface="EB Garamond"/>
                        <a:sym typeface="EB Garamond"/>
                      </a:endParaRPr>
                    </a:p>
                  </a:txBody>
                  <a:tcPr marT="91425" marB="91425" marR="91425" marL="91425">
                    <a:solidFill>
                      <a:schemeClr val="lt2"/>
                    </a:solidFill>
                  </a:tcPr>
                </a:tc>
                <a:tc>
                  <a:txBody>
                    <a:bodyPr/>
                    <a:lstStyle/>
                    <a:p>
                      <a:pPr indent="0" lvl="0" marL="0" rtl="0" algn="ctr">
                        <a:spcBef>
                          <a:spcPts val="0"/>
                        </a:spcBef>
                        <a:spcAft>
                          <a:spcPts val="0"/>
                        </a:spcAft>
                        <a:buNone/>
                      </a:pPr>
                      <a:r>
                        <a:rPr b="1" lang="en" sz="1100">
                          <a:latin typeface="EB Garamond"/>
                          <a:ea typeface="EB Garamond"/>
                          <a:cs typeface="EB Garamond"/>
                          <a:sym typeface="EB Garamond"/>
                        </a:rPr>
                        <a:t>User Story</a:t>
                      </a:r>
                      <a:endParaRPr b="1" sz="1100">
                        <a:latin typeface="EB Garamond"/>
                        <a:ea typeface="EB Garamond"/>
                        <a:cs typeface="EB Garamond"/>
                        <a:sym typeface="EB Garamond"/>
                      </a:endParaRPr>
                    </a:p>
                  </a:txBody>
                  <a:tcPr marT="91425" marB="91425" marR="91425" marL="91425">
                    <a:solidFill>
                      <a:schemeClr val="lt2"/>
                    </a:solidFill>
                  </a:tcPr>
                </a:tc>
                <a:tc>
                  <a:txBody>
                    <a:bodyPr/>
                    <a:lstStyle/>
                    <a:p>
                      <a:pPr indent="0" lvl="0" marL="0" rtl="0" algn="ctr">
                        <a:spcBef>
                          <a:spcPts val="0"/>
                        </a:spcBef>
                        <a:spcAft>
                          <a:spcPts val="0"/>
                        </a:spcAft>
                        <a:buNone/>
                      </a:pPr>
                      <a:r>
                        <a:rPr b="1" lang="en" sz="1100">
                          <a:latin typeface="EB Garamond"/>
                          <a:ea typeface="EB Garamond"/>
                          <a:cs typeface="EB Garamond"/>
                          <a:sym typeface="EB Garamond"/>
                        </a:rPr>
                        <a:t>Target Audience</a:t>
                      </a:r>
                      <a:endParaRPr b="1" sz="1100">
                        <a:latin typeface="EB Garamond"/>
                        <a:ea typeface="EB Garamond"/>
                        <a:cs typeface="EB Garamond"/>
                        <a:sym typeface="EB Garamond"/>
                      </a:endParaRPr>
                    </a:p>
                  </a:txBody>
                  <a:tcPr marT="91425" marB="91425" marR="91425" marL="91425">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EB Garamond"/>
                          <a:ea typeface="EB Garamond"/>
                          <a:cs typeface="EB Garamond"/>
                          <a:sym typeface="EB Garamond"/>
                        </a:rPr>
                        <a:t>Goal</a:t>
                      </a:r>
                      <a:endParaRPr b="1" sz="1100">
                        <a:latin typeface="EB Garamond"/>
                        <a:ea typeface="EB Garamond"/>
                        <a:cs typeface="EB Garamond"/>
                        <a:sym typeface="EB Garamond"/>
                      </a:endParaRPr>
                    </a:p>
                  </a:txBody>
                  <a:tcPr marT="91425" marB="91425" marR="91425" marL="91425">
                    <a:solidFill>
                      <a:schemeClr val="lt2"/>
                    </a:solidFill>
                  </a:tcPr>
                </a:tc>
                <a:tc>
                  <a:txBody>
                    <a:bodyPr/>
                    <a:lstStyle/>
                    <a:p>
                      <a:pPr indent="0" lvl="0" marL="0" rtl="0" algn="ctr">
                        <a:spcBef>
                          <a:spcPts val="0"/>
                        </a:spcBef>
                        <a:spcAft>
                          <a:spcPts val="0"/>
                        </a:spcAft>
                        <a:buNone/>
                      </a:pPr>
                      <a:r>
                        <a:rPr b="1" lang="en" sz="1100">
                          <a:latin typeface="EB Garamond"/>
                          <a:ea typeface="EB Garamond"/>
                          <a:cs typeface="EB Garamond"/>
                          <a:sym typeface="EB Garamond"/>
                        </a:rPr>
                        <a:t>Success Metric</a:t>
                      </a:r>
                      <a:endParaRPr b="1" sz="1100">
                        <a:latin typeface="EB Garamond"/>
                        <a:ea typeface="EB Garamond"/>
                        <a:cs typeface="EB Garamond"/>
                        <a:sym typeface="EB Garamond"/>
                      </a:endParaRPr>
                    </a:p>
                  </a:txBody>
                  <a:tcPr marT="91425" marB="91425" marR="91425" marL="91425">
                    <a:solidFill>
                      <a:schemeClr val="lt2"/>
                    </a:solidFill>
                  </a:tcPr>
                </a:tc>
              </a:tr>
              <a:tr h="773125">
                <a:tc>
                  <a:txBody>
                    <a:bodyPr/>
                    <a:lstStyle/>
                    <a:p>
                      <a:pPr indent="0" lvl="0" marL="0" rtl="0" algn="l">
                        <a:spcBef>
                          <a:spcPts val="0"/>
                        </a:spcBef>
                        <a:spcAft>
                          <a:spcPts val="0"/>
                        </a:spcAft>
                        <a:buNone/>
                      </a:pPr>
                      <a:r>
                        <a:rPr b="1" lang="en" sz="900">
                          <a:latin typeface="EB Garamond"/>
                          <a:ea typeface="EB Garamond"/>
                          <a:cs typeface="EB Garamond"/>
                          <a:sym typeface="EB Garamond"/>
                        </a:rPr>
                        <a:t>1.Install Spark in Hadoop</a:t>
                      </a:r>
                      <a:endParaRPr b="1" sz="900">
                        <a:latin typeface="EB Garamond"/>
                        <a:ea typeface="EB Garamond"/>
                        <a:cs typeface="EB Garamond"/>
                        <a:sym typeface="EB Garamond"/>
                      </a:endParaRPr>
                    </a:p>
                    <a:p>
                      <a:pPr indent="0" lvl="0" marL="0" rtl="0" algn="l">
                        <a:spcBef>
                          <a:spcPts val="0"/>
                        </a:spcBef>
                        <a:spcAft>
                          <a:spcPts val="0"/>
                        </a:spcAft>
                        <a:buNone/>
                      </a:pPr>
                      <a:r>
                        <a:rPr b="1" lang="en" sz="900">
                          <a:latin typeface="EB Garamond"/>
                          <a:ea typeface="EB Garamond"/>
                          <a:cs typeface="EB Garamond"/>
                          <a:sym typeface="EB Garamond"/>
                        </a:rPr>
                        <a:t>         (Increment 1)</a:t>
                      </a:r>
                      <a:endParaRPr b="1"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D</a:t>
                      </a:r>
                      <a:r>
                        <a:rPr lang="en" sz="900">
                          <a:latin typeface="EB Garamond"/>
                          <a:ea typeface="EB Garamond"/>
                          <a:cs typeface="EB Garamond"/>
                          <a:sym typeface="EB Garamond"/>
                        </a:rPr>
                        <a:t>ata Architect</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Data Analyst</a:t>
                      </a:r>
                      <a:endParaRPr sz="900">
                        <a:solidFill>
                          <a:schemeClr val="dk1"/>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1.Configure all data nodes</a:t>
                      </a:r>
                      <a:endParaRPr sz="9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2.Setup Master &amp; Slave Server</a:t>
                      </a:r>
                      <a:endParaRPr sz="9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3.Provide Access to Spark</a:t>
                      </a:r>
                      <a:endParaRPr sz="9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4.Validate services running in nodes</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1.A</a:t>
                      </a:r>
                      <a:r>
                        <a:rPr lang="en" sz="900">
                          <a:latin typeface="EB Garamond"/>
                          <a:ea typeface="EB Garamond"/>
                          <a:cs typeface="EB Garamond"/>
                          <a:sym typeface="EB Garamond"/>
                        </a:rPr>
                        <a:t>ccess to spark is available &amp; error free</a:t>
                      </a:r>
                      <a:endParaRPr sz="900">
                        <a:latin typeface="EB Garamond"/>
                        <a:ea typeface="EB Garamond"/>
                        <a:cs typeface="EB Garamond"/>
                        <a:sym typeface="EB Garamond"/>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2.</a:t>
                      </a:r>
                      <a:r>
                        <a:rPr lang="en" sz="900">
                          <a:solidFill>
                            <a:srgbClr val="434343"/>
                          </a:solidFill>
                          <a:latin typeface="EB Garamond"/>
                          <a:ea typeface="EB Garamond"/>
                          <a:cs typeface="EB Garamond"/>
                          <a:sym typeface="EB Garamond"/>
                        </a:rPr>
                        <a:t>Data analysts can access the data they need to perform analysis on</a:t>
                      </a:r>
                      <a:endParaRPr sz="900">
                        <a:latin typeface="EB Garamond"/>
                        <a:ea typeface="EB Garamond"/>
                        <a:cs typeface="EB Garamond"/>
                        <a:sym typeface="EB Garamond"/>
                      </a:endParaRPr>
                    </a:p>
                  </a:txBody>
                  <a:tcPr marT="91425" marB="91425" marR="91425" marL="91425"/>
                </a:tc>
              </a:tr>
              <a:tr h="702225">
                <a:tc>
                  <a:txBody>
                    <a:bodyPr/>
                    <a:lstStyle/>
                    <a:p>
                      <a:pPr indent="0" lvl="0" marL="0" rtl="0" algn="l">
                        <a:spcBef>
                          <a:spcPts val="0"/>
                        </a:spcBef>
                        <a:spcAft>
                          <a:spcPts val="0"/>
                        </a:spcAft>
                        <a:buNone/>
                      </a:pPr>
                      <a:r>
                        <a:rPr b="1" lang="en" sz="900">
                          <a:latin typeface="EB Garamond"/>
                          <a:ea typeface="EB Garamond"/>
                          <a:cs typeface="EB Garamond"/>
                          <a:sym typeface="EB Garamond"/>
                        </a:rPr>
                        <a:t>2.Customer Segmentation    </a:t>
                      </a:r>
                      <a:endParaRPr b="1" sz="900">
                        <a:latin typeface="EB Garamond"/>
                        <a:ea typeface="EB Garamond"/>
                        <a:cs typeface="EB Garamond"/>
                        <a:sym typeface="EB Garamond"/>
                      </a:endParaRPr>
                    </a:p>
                    <a:p>
                      <a:pPr indent="0" lvl="0" marL="0" rtl="0" algn="l">
                        <a:spcBef>
                          <a:spcPts val="0"/>
                        </a:spcBef>
                        <a:spcAft>
                          <a:spcPts val="0"/>
                        </a:spcAft>
                        <a:buNone/>
                      </a:pPr>
                      <a:r>
                        <a:rPr b="1" lang="en" sz="900">
                          <a:latin typeface="EB Garamond"/>
                          <a:ea typeface="EB Garamond"/>
                          <a:cs typeface="EB Garamond"/>
                          <a:sym typeface="EB Garamond"/>
                        </a:rPr>
                        <a:t>   Analysis </a:t>
                      </a:r>
                      <a:r>
                        <a:rPr b="1" lang="en" sz="900">
                          <a:solidFill>
                            <a:schemeClr val="dk1"/>
                          </a:solidFill>
                          <a:latin typeface="EB Garamond"/>
                          <a:ea typeface="EB Garamond"/>
                          <a:cs typeface="EB Garamond"/>
                          <a:sym typeface="EB Garamond"/>
                        </a:rPr>
                        <a:t>(Increment 2)</a:t>
                      </a:r>
                      <a:endParaRPr b="1"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Data Analyst</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Product &amp; Marketing Manager</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1.Collect data for analysis</a:t>
                      </a:r>
                      <a:endParaRPr sz="900">
                        <a:latin typeface="EB Garamond"/>
                        <a:ea typeface="EB Garamond"/>
                        <a:cs typeface="EB Garamond"/>
                        <a:sym typeface="EB Garamond"/>
                      </a:endParaRPr>
                    </a:p>
                    <a:p>
                      <a:pPr indent="0" lvl="0" marL="0" rtl="0" algn="l">
                        <a:spcBef>
                          <a:spcPts val="0"/>
                        </a:spcBef>
                        <a:spcAft>
                          <a:spcPts val="0"/>
                        </a:spcAft>
                        <a:buNone/>
                      </a:pPr>
                      <a:r>
                        <a:rPr lang="en" sz="900">
                          <a:latin typeface="EB Garamond"/>
                          <a:ea typeface="EB Garamond"/>
                          <a:cs typeface="EB Garamond"/>
                          <a:sym typeface="EB Garamond"/>
                        </a:rPr>
                        <a:t>2.Clean data </a:t>
                      </a:r>
                      <a:endParaRPr sz="900">
                        <a:latin typeface="EB Garamond"/>
                        <a:ea typeface="EB Garamond"/>
                        <a:cs typeface="EB Garamond"/>
                        <a:sym typeface="EB Garamond"/>
                      </a:endParaRPr>
                    </a:p>
                    <a:p>
                      <a:pPr indent="0" lvl="0" marL="0" rtl="0" algn="l">
                        <a:spcBef>
                          <a:spcPts val="0"/>
                        </a:spcBef>
                        <a:spcAft>
                          <a:spcPts val="0"/>
                        </a:spcAft>
                        <a:buNone/>
                      </a:pPr>
                      <a:r>
                        <a:rPr lang="en" sz="900">
                          <a:latin typeface="EB Garamond"/>
                          <a:ea typeface="EB Garamond"/>
                          <a:cs typeface="EB Garamond"/>
                          <a:sym typeface="EB Garamond"/>
                        </a:rPr>
                        <a:t>3.</a:t>
                      </a:r>
                      <a:r>
                        <a:rPr lang="en" sz="900">
                          <a:solidFill>
                            <a:srgbClr val="03363D"/>
                          </a:solidFill>
                          <a:latin typeface="EB Garamond"/>
                          <a:ea typeface="EB Garamond"/>
                          <a:cs typeface="EB Garamond"/>
                          <a:sym typeface="EB Garamond"/>
                        </a:rPr>
                        <a:t>Build ML model  for customer segmentation</a:t>
                      </a:r>
                      <a:endParaRPr sz="900">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ML model should identify and predict key customer segments</a:t>
                      </a:r>
                      <a:endParaRPr sz="900">
                        <a:latin typeface="EB Garamond"/>
                        <a:ea typeface="EB Garamond"/>
                        <a:cs typeface="EB Garamond"/>
                        <a:sym typeface="EB Garamond"/>
                      </a:endParaRPr>
                    </a:p>
                  </a:txBody>
                  <a:tcPr marT="91425" marB="91425" marR="91425" marL="91425"/>
                </a:tc>
              </a:tr>
              <a:tr h="1009475">
                <a:tc>
                  <a:txBody>
                    <a:bodyPr/>
                    <a:lstStyle/>
                    <a:p>
                      <a:pPr indent="0" lvl="0" marL="0" rtl="0" algn="l">
                        <a:spcBef>
                          <a:spcPts val="0"/>
                        </a:spcBef>
                        <a:spcAft>
                          <a:spcPts val="0"/>
                        </a:spcAft>
                        <a:buNone/>
                      </a:pPr>
                      <a:r>
                        <a:rPr b="1" lang="en" sz="900">
                          <a:latin typeface="EB Garamond"/>
                          <a:ea typeface="EB Garamond"/>
                          <a:cs typeface="EB Garamond"/>
                          <a:sym typeface="EB Garamond"/>
                        </a:rPr>
                        <a:t>3.Dashboard/Visualization</a:t>
                      </a:r>
                      <a:endParaRPr b="1" sz="900">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b="1" lang="en" sz="900">
                          <a:solidFill>
                            <a:schemeClr val="dk1"/>
                          </a:solidFill>
                          <a:latin typeface="EB Garamond"/>
                          <a:ea typeface="EB Garamond"/>
                          <a:cs typeface="EB Garamond"/>
                          <a:sym typeface="EB Garamond"/>
                        </a:rPr>
                        <a:t>       (Increment 3)</a:t>
                      </a:r>
                      <a:endParaRPr b="1"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Data Analyst</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Product &amp; Marketing Manager</a:t>
                      </a:r>
                      <a:endParaRPr sz="1200"/>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1.Build Visualization for customer segmentation results</a:t>
                      </a:r>
                      <a:endParaRPr sz="900">
                        <a:latin typeface="EB Garamond"/>
                        <a:ea typeface="EB Garamond"/>
                        <a:cs typeface="EB Garamond"/>
                        <a:sym typeface="EB Garamond"/>
                      </a:endParaRPr>
                    </a:p>
                    <a:p>
                      <a:pPr indent="0" lvl="0" marL="0" rtl="0" algn="l">
                        <a:spcBef>
                          <a:spcPts val="0"/>
                        </a:spcBef>
                        <a:spcAft>
                          <a:spcPts val="0"/>
                        </a:spcAft>
                        <a:buNone/>
                      </a:pPr>
                      <a:r>
                        <a:rPr lang="en" sz="900">
                          <a:latin typeface="EB Garamond"/>
                          <a:ea typeface="EB Garamond"/>
                          <a:cs typeface="EB Garamond"/>
                          <a:sym typeface="EB Garamond"/>
                        </a:rPr>
                        <a:t>2. Build Dashboards for Product &amp; Marketing Manager</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Product/Marketing manager is able to visualize  daily/weekly/monthly active customer/sales metrics using dashboard</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p>
                  </a:txBody>
                  <a:tcPr marT="91425" marB="91425" marR="91425" marL="91425"/>
                </a:tc>
              </a:tr>
              <a:tr h="559000">
                <a:tc>
                  <a:txBody>
                    <a:bodyPr/>
                    <a:lstStyle/>
                    <a:p>
                      <a:pPr indent="0" lvl="0" marL="0" rtl="0" algn="l">
                        <a:spcBef>
                          <a:spcPts val="0"/>
                        </a:spcBef>
                        <a:spcAft>
                          <a:spcPts val="0"/>
                        </a:spcAft>
                        <a:buNone/>
                      </a:pPr>
                      <a:r>
                        <a:rPr b="1" lang="en" sz="900">
                          <a:latin typeface="EB Garamond"/>
                          <a:ea typeface="EB Garamond"/>
                          <a:cs typeface="EB Garamond"/>
                          <a:sym typeface="EB Garamond"/>
                        </a:rPr>
                        <a:t>3.Upgrade API’s &amp; KB  </a:t>
                      </a:r>
                      <a:endParaRPr b="1" sz="900">
                        <a:latin typeface="EB Garamond"/>
                        <a:ea typeface="EB Garamond"/>
                        <a:cs typeface="EB Garamond"/>
                        <a:sym typeface="EB Garamond"/>
                      </a:endParaRPr>
                    </a:p>
                    <a:p>
                      <a:pPr indent="0" lvl="0" marL="0" rtl="0" algn="l">
                        <a:spcBef>
                          <a:spcPts val="0"/>
                        </a:spcBef>
                        <a:spcAft>
                          <a:spcPts val="0"/>
                        </a:spcAft>
                        <a:buNone/>
                      </a:pPr>
                      <a:r>
                        <a:rPr b="1" lang="en" sz="900">
                          <a:latin typeface="EB Garamond"/>
                          <a:ea typeface="EB Garamond"/>
                          <a:cs typeface="EB Garamond"/>
                          <a:sym typeface="EB Garamond"/>
                        </a:rPr>
                        <a:t>    documents </a:t>
                      </a:r>
                      <a:r>
                        <a:rPr b="1" lang="en" sz="900">
                          <a:solidFill>
                            <a:schemeClr val="dk1"/>
                          </a:solidFill>
                          <a:latin typeface="EB Garamond"/>
                          <a:ea typeface="EB Garamond"/>
                          <a:cs typeface="EB Garamond"/>
                          <a:sym typeface="EB Garamond"/>
                        </a:rPr>
                        <a:t>(Increment 3)</a:t>
                      </a:r>
                      <a:endParaRPr b="1"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latin typeface="EB Garamond"/>
                          <a:ea typeface="EB Garamond"/>
                          <a:cs typeface="EB Garamond"/>
                          <a:sym typeface="EB Garamond"/>
                        </a:rPr>
                        <a:t>Data Analyst</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Data Analyst/Data Architect</a:t>
                      </a:r>
                      <a:endParaRPr sz="900">
                        <a:solidFill>
                          <a:schemeClr val="dk1"/>
                        </a:solidFill>
                        <a:latin typeface="EB Garamond"/>
                        <a:ea typeface="EB Garamond"/>
                        <a:cs typeface="EB Garamond"/>
                        <a:sym typeface="EB Garamond"/>
                      </a:endParaRPr>
                    </a:p>
                  </a:txBody>
                  <a:tcPr marT="91425" marB="91425" marR="91425" marL="91425"/>
                </a:tc>
                <a:tc>
                  <a:txBody>
                    <a:bodyPr/>
                    <a:lstStyle/>
                    <a:p>
                      <a:pPr indent="-285750" lvl="0" marL="457200" rtl="0" algn="l">
                        <a:spcBef>
                          <a:spcPts val="0"/>
                        </a:spcBef>
                        <a:spcAft>
                          <a:spcPts val="0"/>
                        </a:spcAft>
                        <a:buSzPts val="900"/>
                        <a:buFont typeface="EB Garamond"/>
                        <a:buAutoNum type="arabicPeriod"/>
                      </a:pPr>
                      <a:r>
                        <a:rPr lang="en" sz="900">
                          <a:latin typeface="EB Garamond"/>
                          <a:ea typeface="EB Garamond"/>
                          <a:cs typeface="EB Garamond"/>
                          <a:sym typeface="EB Garamond"/>
                        </a:rPr>
                        <a:t>Update </a:t>
                      </a:r>
                      <a:r>
                        <a:rPr lang="en" sz="900">
                          <a:latin typeface="EB Garamond"/>
                          <a:ea typeface="EB Garamond"/>
                          <a:cs typeface="EB Garamond"/>
                          <a:sym typeface="EB Garamond"/>
                        </a:rPr>
                        <a:t>Knowledge</a:t>
                      </a:r>
                      <a:r>
                        <a:rPr lang="en" sz="900">
                          <a:latin typeface="EB Garamond"/>
                          <a:ea typeface="EB Garamond"/>
                          <a:cs typeface="EB Garamond"/>
                          <a:sym typeface="EB Garamond"/>
                        </a:rPr>
                        <a:t> Sharing documents</a:t>
                      </a:r>
                      <a:endParaRPr sz="900">
                        <a:latin typeface="EB Garamond"/>
                        <a:ea typeface="EB Garamond"/>
                        <a:cs typeface="EB Garamond"/>
                        <a:sym typeface="EB Garamond"/>
                      </a:endParaRPr>
                    </a:p>
                    <a:p>
                      <a:pPr indent="-285750" lvl="0" marL="457200" rtl="0" algn="l">
                        <a:spcBef>
                          <a:spcPts val="0"/>
                        </a:spcBef>
                        <a:spcAft>
                          <a:spcPts val="0"/>
                        </a:spcAft>
                        <a:buSzPts val="900"/>
                        <a:buFont typeface="EB Garamond"/>
                        <a:buAutoNum type="arabicPeriod"/>
                      </a:pPr>
                      <a:r>
                        <a:rPr lang="en" sz="900">
                          <a:latin typeface="EB Garamond"/>
                          <a:ea typeface="EB Garamond"/>
                          <a:cs typeface="EB Garamond"/>
                          <a:sym typeface="EB Garamond"/>
                        </a:rPr>
                        <a:t>Update Training Documents</a:t>
                      </a:r>
                      <a:endParaRPr sz="900">
                        <a:latin typeface="EB Garamond"/>
                        <a:ea typeface="EB Garamond"/>
                        <a:cs typeface="EB Garamond"/>
                        <a:sym typeface="EB Garamond"/>
                      </a:endParaRPr>
                    </a:p>
                    <a:p>
                      <a:pPr indent="-285750" lvl="0" marL="457200" rtl="0" algn="l">
                        <a:spcBef>
                          <a:spcPts val="0"/>
                        </a:spcBef>
                        <a:spcAft>
                          <a:spcPts val="0"/>
                        </a:spcAft>
                        <a:buSzPts val="900"/>
                        <a:buFont typeface="EB Garamond"/>
                        <a:buAutoNum type="arabicPeriod"/>
                      </a:pPr>
                      <a:r>
                        <a:rPr lang="en" sz="900">
                          <a:latin typeface="EB Garamond"/>
                          <a:ea typeface="EB Garamond"/>
                          <a:cs typeface="EB Garamond"/>
                          <a:sym typeface="EB Garamond"/>
                        </a:rPr>
                        <a:t>Upgrade API’s/Libraries</a:t>
                      </a:r>
                      <a:endParaRPr sz="900">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1.Training and KB documents should be updated.</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900">
                          <a:solidFill>
                            <a:schemeClr val="dk1"/>
                          </a:solidFill>
                          <a:latin typeface="EB Garamond"/>
                          <a:ea typeface="EB Garamond"/>
                          <a:cs typeface="EB Garamond"/>
                          <a:sym typeface="EB Garamond"/>
                        </a:rPr>
                        <a:t>2.Document should have information about installation of spark, </a:t>
                      </a:r>
                      <a:r>
                        <a:rPr lang="en" sz="900">
                          <a:solidFill>
                            <a:schemeClr val="dk1"/>
                          </a:solidFill>
                          <a:latin typeface="EB Garamond"/>
                          <a:ea typeface="EB Garamond"/>
                          <a:cs typeface="EB Garamond"/>
                          <a:sym typeface="EB Garamond"/>
                        </a:rPr>
                        <a:t>training</a:t>
                      </a:r>
                      <a:r>
                        <a:rPr lang="en" sz="900">
                          <a:solidFill>
                            <a:schemeClr val="dk1"/>
                          </a:solidFill>
                          <a:latin typeface="EB Garamond"/>
                          <a:ea typeface="EB Garamond"/>
                          <a:cs typeface="EB Garamond"/>
                          <a:sym typeface="EB Garamond"/>
                        </a:rPr>
                        <a:t> material related to Spark SQL, Mlib etc</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900">
                        <a:solidFill>
                          <a:schemeClr val="dk1"/>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Incremental Schedule</a:t>
            </a:r>
            <a:endParaRPr/>
          </a:p>
        </p:txBody>
      </p:sp>
      <p:sp>
        <p:nvSpPr>
          <p:cNvPr id="1123" name="Google Shape;112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4" name="Google Shape;1124;p55"/>
          <p:cNvSpPr txBox="1"/>
          <p:nvPr/>
        </p:nvSpPr>
        <p:spPr>
          <a:xfrm>
            <a:off x="551375" y="1138025"/>
            <a:ext cx="4592100" cy="3803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Development is broken into three Increments:</a:t>
            </a:r>
            <a:endParaRPr>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b="1" lang="en" sz="1100">
                <a:solidFill>
                  <a:schemeClr val="dk1"/>
                </a:solidFill>
                <a:latin typeface="EB Garamond"/>
                <a:ea typeface="EB Garamond"/>
                <a:cs typeface="EB Garamond"/>
                <a:sym typeface="EB Garamond"/>
              </a:rPr>
              <a:t>Install Spark in Hadoop</a:t>
            </a:r>
            <a:r>
              <a:rPr b="1" lang="en" sz="1200">
                <a:solidFill>
                  <a:schemeClr val="dk1"/>
                </a:solidFill>
                <a:latin typeface="EB Garamond"/>
                <a:ea typeface="EB Garamond"/>
                <a:cs typeface="EB Garamond"/>
                <a:sym typeface="EB Garamond"/>
              </a:rPr>
              <a:t> (Increment 1)</a:t>
            </a:r>
            <a:endParaRPr b="1"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b="1" lang="en" sz="1100">
                <a:solidFill>
                  <a:schemeClr val="dk1"/>
                </a:solidFill>
                <a:latin typeface="EB Garamond"/>
                <a:ea typeface="EB Garamond"/>
                <a:cs typeface="EB Garamond"/>
                <a:sym typeface="EB Garamond"/>
              </a:rPr>
              <a:t>Customer Segmentation Analysis</a:t>
            </a:r>
            <a:r>
              <a:rPr b="1" lang="en" sz="1200">
                <a:solidFill>
                  <a:schemeClr val="dk1"/>
                </a:solidFill>
                <a:latin typeface="EB Garamond"/>
                <a:ea typeface="EB Garamond"/>
                <a:cs typeface="EB Garamond"/>
                <a:sym typeface="EB Garamond"/>
              </a:rPr>
              <a:t> (Increment 2)</a:t>
            </a:r>
            <a:endParaRPr b="1"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b="1" lang="en" sz="1100">
                <a:solidFill>
                  <a:schemeClr val="dk1"/>
                </a:solidFill>
                <a:latin typeface="EB Garamond"/>
                <a:ea typeface="EB Garamond"/>
                <a:cs typeface="EB Garamond"/>
                <a:sym typeface="EB Garamond"/>
              </a:rPr>
              <a:t>Dashboards/Visualization</a:t>
            </a:r>
            <a:r>
              <a:rPr b="1" lang="en" sz="1200">
                <a:solidFill>
                  <a:schemeClr val="dk1"/>
                </a:solidFill>
                <a:latin typeface="EB Garamond"/>
                <a:ea typeface="EB Garamond"/>
                <a:cs typeface="EB Garamond"/>
                <a:sym typeface="EB Garamond"/>
              </a:rPr>
              <a:t> (Increment 3) </a:t>
            </a:r>
            <a:endParaRPr b="1"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b="1" lang="en" sz="1200">
                <a:solidFill>
                  <a:schemeClr val="dk1"/>
                </a:solidFill>
                <a:latin typeface="EB Garamond"/>
                <a:ea typeface="EB Garamond"/>
                <a:cs typeface="EB Garamond"/>
                <a:sym typeface="EB Garamond"/>
              </a:rPr>
              <a:t>Upgrade API’s &amp; KB Documents (Increment 3) </a:t>
            </a:r>
            <a:endParaRPr b="1"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200">
              <a:solidFill>
                <a:schemeClr val="dk1"/>
              </a:solidFill>
              <a:latin typeface="EB Garamond"/>
              <a:ea typeface="EB Garamond"/>
              <a:cs typeface="EB Garamond"/>
              <a:sym typeface="EB Garamond"/>
            </a:endParaRPr>
          </a:p>
          <a:p>
            <a:pPr indent="-311150" lvl="0" marL="457200" rtl="0" algn="l">
              <a:lnSpc>
                <a:spcPct val="115000"/>
              </a:lnSpc>
              <a:spcBef>
                <a:spcPts val="0"/>
              </a:spcBef>
              <a:spcAft>
                <a:spcPts val="0"/>
              </a:spcAft>
              <a:buClr>
                <a:schemeClr val="dk1"/>
              </a:buClr>
              <a:buSzPts val="1300"/>
              <a:buFont typeface="EB Garamond"/>
              <a:buChar char="●"/>
            </a:pPr>
            <a:r>
              <a:rPr lang="en" sz="1200">
                <a:solidFill>
                  <a:schemeClr val="dk1"/>
                </a:solidFill>
                <a:latin typeface="EB Garamond"/>
                <a:ea typeface="EB Garamond"/>
                <a:cs typeface="EB Garamond"/>
                <a:sym typeface="EB Garamond"/>
              </a:rPr>
              <a:t>Each Increment takes 2 Sprints</a:t>
            </a:r>
            <a:endParaRPr sz="1200">
              <a:solidFill>
                <a:schemeClr val="dk1"/>
              </a:solidFill>
              <a:latin typeface="EB Garamond"/>
              <a:ea typeface="EB Garamond"/>
              <a:cs typeface="EB Garamond"/>
              <a:sym typeface="EB Garamond"/>
            </a:endParaRPr>
          </a:p>
          <a:p>
            <a:pPr indent="-311150" lvl="0" marL="457200" rtl="0" algn="l">
              <a:lnSpc>
                <a:spcPct val="115000"/>
              </a:lnSpc>
              <a:spcBef>
                <a:spcPts val="0"/>
              </a:spcBef>
              <a:spcAft>
                <a:spcPts val="0"/>
              </a:spcAft>
              <a:buClr>
                <a:schemeClr val="dk1"/>
              </a:buClr>
              <a:buSzPts val="1300"/>
              <a:buFont typeface="EB Garamond"/>
              <a:buChar char="●"/>
            </a:pPr>
            <a:r>
              <a:rPr lang="en" sz="1200">
                <a:solidFill>
                  <a:schemeClr val="dk1"/>
                </a:solidFill>
                <a:latin typeface="EB Garamond"/>
                <a:ea typeface="EB Garamond"/>
                <a:cs typeface="EB Garamond"/>
                <a:sym typeface="EB Garamond"/>
              </a:rPr>
              <a:t>1 Sprint is 4 weeks</a:t>
            </a:r>
            <a:endParaRPr sz="1200">
              <a:solidFill>
                <a:schemeClr val="dk1"/>
              </a:solidFill>
              <a:latin typeface="EB Garamond"/>
              <a:ea typeface="EB Garamond"/>
              <a:cs typeface="EB Garamond"/>
              <a:sym typeface="EB Garamond"/>
            </a:endParaRPr>
          </a:p>
          <a:p>
            <a:pPr indent="0" lvl="0" marL="914400" rtl="0" algn="l">
              <a:lnSpc>
                <a:spcPct val="115000"/>
              </a:lnSpc>
              <a:spcBef>
                <a:spcPts val="0"/>
              </a:spcBef>
              <a:spcAft>
                <a:spcPts val="0"/>
              </a:spcAft>
              <a:buNone/>
            </a:pPr>
            <a:r>
              <a:t/>
            </a:r>
            <a:endParaRPr b="1" sz="1000">
              <a:solidFill>
                <a:schemeClr val="dk1"/>
              </a:solidFill>
              <a:latin typeface="EB Garamond"/>
              <a:ea typeface="EB Garamond"/>
              <a:cs typeface="EB Garamond"/>
              <a:sym typeface="EB Garamond"/>
            </a:endParaRPr>
          </a:p>
          <a:p>
            <a:pPr indent="-304800" lvl="0" marL="4572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Completed by a 7 person SCRUM Team:</a:t>
            </a:r>
            <a:endParaRPr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1 Product Manager</a:t>
            </a:r>
            <a:endParaRPr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1 Scrum Master</a:t>
            </a:r>
            <a:endParaRPr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3 Analysts</a:t>
            </a:r>
            <a:endParaRPr sz="1200">
              <a:solidFill>
                <a:schemeClr val="dk1"/>
              </a:solidFill>
              <a:latin typeface="EB Garamond"/>
              <a:ea typeface="EB Garamond"/>
              <a:cs typeface="EB Garamond"/>
              <a:sym typeface="EB Garamond"/>
            </a:endParaRPr>
          </a:p>
          <a:p>
            <a:pPr indent="-304800" lvl="1" marL="9144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1 Testers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200">
              <a:solidFill>
                <a:schemeClr val="dk1"/>
              </a:solidFill>
              <a:latin typeface="EB Garamond"/>
              <a:ea typeface="EB Garamond"/>
              <a:cs typeface="EB Garamond"/>
              <a:sym typeface="EB Garamond"/>
            </a:endParaRPr>
          </a:p>
          <a:p>
            <a:pPr indent="-304800" lvl="0" marL="457200" rtl="0" algn="l">
              <a:lnSpc>
                <a:spcPct val="115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Analysts have dual roles of Architect, Analysts  and Services/Support</a:t>
            </a:r>
            <a:endParaRPr sz="1200">
              <a:solidFill>
                <a:schemeClr val="dk1"/>
              </a:solidFill>
              <a:latin typeface="EB Garamond"/>
              <a:ea typeface="EB Garamond"/>
              <a:cs typeface="EB Garamond"/>
              <a:sym typeface="EB Garamond"/>
            </a:endParaRPr>
          </a:p>
        </p:txBody>
      </p:sp>
      <p:sp>
        <p:nvSpPr>
          <p:cNvPr id="1125" name="Google Shape;1125;p55"/>
          <p:cNvSpPr txBox="1"/>
          <p:nvPr/>
        </p:nvSpPr>
        <p:spPr>
          <a:xfrm>
            <a:off x="5517850" y="139257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126" name="Google Shape;1126;p55"/>
          <p:cNvSpPr/>
          <p:nvPr/>
        </p:nvSpPr>
        <p:spPr>
          <a:xfrm>
            <a:off x="4926375" y="1560625"/>
            <a:ext cx="605700" cy="3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Analysis</a:t>
            </a:r>
            <a:endParaRPr b="1" sz="700"/>
          </a:p>
        </p:txBody>
      </p:sp>
      <p:sp>
        <p:nvSpPr>
          <p:cNvPr id="1127" name="Google Shape;1127;p55"/>
          <p:cNvSpPr/>
          <p:nvPr/>
        </p:nvSpPr>
        <p:spPr>
          <a:xfrm>
            <a:off x="5581675" y="15456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  </a:t>
            </a:r>
            <a:r>
              <a:rPr b="1" lang="en" sz="700"/>
              <a:t>D</a:t>
            </a:r>
            <a:r>
              <a:rPr b="1" lang="en" sz="700"/>
              <a:t>esign</a:t>
            </a:r>
            <a:endParaRPr b="1" sz="700"/>
          </a:p>
        </p:txBody>
      </p:sp>
      <p:sp>
        <p:nvSpPr>
          <p:cNvPr id="1128" name="Google Shape;1128;p55"/>
          <p:cNvSpPr/>
          <p:nvPr/>
        </p:nvSpPr>
        <p:spPr>
          <a:xfrm>
            <a:off x="6266719" y="15456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Code</a:t>
            </a:r>
            <a:endParaRPr b="1" sz="700"/>
          </a:p>
        </p:txBody>
      </p:sp>
      <p:sp>
        <p:nvSpPr>
          <p:cNvPr id="1129" name="Google Shape;1129;p55"/>
          <p:cNvSpPr/>
          <p:nvPr/>
        </p:nvSpPr>
        <p:spPr>
          <a:xfrm>
            <a:off x="6869556" y="15306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Test</a:t>
            </a:r>
            <a:endParaRPr b="1" sz="700"/>
          </a:p>
        </p:txBody>
      </p:sp>
      <p:sp>
        <p:nvSpPr>
          <p:cNvPr id="1130" name="Google Shape;1130;p55"/>
          <p:cNvSpPr/>
          <p:nvPr/>
        </p:nvSpPr>
        <p:spPr>
          <a:xfrm>
            <a:off x="7447200" y="15306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Support</a:t>
            </a:r>
            <a:endParaRPr b="1" sz="700"/>
          </a:p>
        </p:txBody>
      </p:sp>
      <p:sp>
        <p:nvSpPr>
          <p:cNvPr id="1131" name="Google Shape;1131;p55"/>
          <p:cNvSpPr/>
          <p:nvPr/>
        </p:nvSpPr>
        <p:spPr>
          <a:xfrm>
            <a:off x="4926375" y="2229625"/>
            <a:ext cx="605700" cy="3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Analysis</a:t>
            </a:r>
            <a:endParaRPr b="1" sz="700"/>
          </a:p>
        </p:txBody>
      </p:sp>
      <p:sp>
        <p:nvSpPr>
          <p:cNvPr id="1132" name="Google Shape;1132;p55"/>
          <p:cNvSpPr/>
          <p:nvPr/>
        </p:nvSpPr>
        <p:spPr>
          <a:xfrm>
            <a:off x="5581675" y="22146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  Design</a:t>
            </a:r>
            <a:endParaRPr b="1" sz="700"/>
          </a:p>
        </p:txBody>
      </p:sp>
      <p:sp>
        <p:nvSpPr>
          <p:cNvPr id="1133" name="Google Shape;1133;p55"/>
          <p:cNvSpPr/>
          <p:nvPr/>
        </p:nvSpPr>
        <p:spPr>
          <a:xfrm>
            <a:off x="6266719" y="22146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Code</a:t>
            </a:r>
            <a:endParaRPr b="1" sz="700"/>
          </a:p>
        </p:txBody>
      </p:sp>
      <p:sp>
        <p:nvSpPr>
          <p:cNvPr id="1134" name="Google Shape;1134;p55"/>
          <p:cNvSpPr/>
          <p:nvPr/>
        </p:nvSpPr>
        <p:spPr>
          <a:xfrm>
            <a:off x="6869556" y="21996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Test</a:t>
            </a:r>
            <a:endParaRPr b="1" sz="700"/>
          </a:p>
        </p:txBody>
      </p:sp>
      <p:sp>
        <p:nvSpPr>
          <p:cNvPr id="1135" name="Google Shape;1135;p55"/>
          <p:cNvSpPr/>
          <p:nvPr/>
        </p:nvSpPr>
        <p:spPr>
          <a:xfrm>
            <a:off x="7447200" y="21996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Support</a:t>
            </a:r>
            <a:endParaRPr b="1" sz="700"/>
          </a:p>
        </p:txBody>
      </p:sp>
      <p:sp>
        <p:nvSpPr>
          <p:cNvPr id="1136" name="Google Shape;1136;p55"/>
          <p:cNvSpPr/>
          <p:nvPr/>
        </p:nvSpPr>
        <p:spPr>
          <a:xfrm>
            <a:off x="4965213" y="2831225"/>
            <a:ext cx="605700" cy="36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Analysis</a:t>
            </a:r>
            <a:endParaRPr b="1" sz="700"/>
          </a:p>
        </p:txBody>
      </p:sp>
      <p:sp>
        <p:nvSpPr>
          <p:cNvPr id="1137" name="Google Shape;1137;p55"/>
          <p:cNvSpPr/>
          <p:nvPr/>
        </p:nvSpPr>
        <p:spPr>
          <a:xfrm>
            <a:off x="5620513" y="28162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  Design</a:t>
            </a:r>
            <a:endParaRPr b="1" sz="700"/>
          </a:p>
        </p:txBody>
      </p:sp>
      <p:sp>
        <p:nvSpPr>
          <p:cNvPr id="1138" name="Google Shape;1138;p55"/>
          <p:cNvSpPr/>
          <p:nvPr/>
        </p:nvSpPr>
        <p:spPr>
          <a:xfrm>
            <a:off x="6305557" y="28162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Code</a:t>
            </a:r>
            <a:endParaRPr b="1" sz="700"/>
          </a:p>
        </p:txBody>
      </p:sp>
      <p:sp>
        <p:nvSpPr>
          <p:cNvPr id="1139" name="Google Shape;1139;p55"/>
          <p:cNvSpPr/>
          <p:nvPr/>
        </p:nvSpPr>
        <p:spPr>
          <a:xfrm>
            <a:off x="6908394" y="2801225"/>
            <a:ext cx="5235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Test</a:t>
            </a:r>
            <a:endParaRPr b="1" sz="700"/>
          </a:p>
        </p:txBody>
      </p:sp>
      <p:sp>
        <p:nvSpPr>
          <p:cNvPr id="1140" name="Google Shape;1140;p55"/>
          <p:cNvSpPr/>
          <p:nvPr/>
        </p:nvSpPr>
        <p:spPr>
          <a:xfrm>
            <a:off x="7486037" y="2801225"/>
            <a:ext cx="605700" cy="3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 Support</a:t>
            </a:r>
            <a:endParaRPr b="1" sz="700"/>
          </a:p>
        </p:txBody>
      </p:sp>
      <p:sp>
        <p:nvSpPr>
          <p:cNvPr id="1141" name="Google Shape;1141;p55"/>
          <p:cNvSpPr/>
          <p:nvPr/>
        </p:nvSpPr>
        <p:spPr>
          <a:xfrm>
            <a:off x="8298000" y="1633825"/>
            <a:ext cx="776100" cy="217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EB Garamond"/>
                <a:ea typeface="EB Garamond"/>
                <a:cs typeface="EB Garamond"/>
                <a:sym typeface="EB Garamond"/>
              </a:rPr>
              <a:t>Increment 1</a:t>
            </a:r>
            <a:endParaRPr b="1" sz="900">
              <a:latin typeface="EB Garamond"/>
              <a:ea typeface="EB Garamond"/>
              <a:cs typeface="EB Garamond"/>
              <a:sym typeface="EB Garamond"/>
            </a:endParaRPr>
          </a:p>
        </p:txBody>
      </p:sp>
      <p:sp>
        <p:nvSpPr>
          <p:cNvPr id="1142" name="Google Shape;1142;p55"/>
          <p:cNvSpPr/>
          <p:nvPr/>
        </p:nvSpPr>
        <p:spPr>
          <a:xfrm>
            <a:off x="8298000" y="2302825"/>
            <a:ext cx="776100" cy="217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EB Garamond"/>
                <a:ea typeface="EB Garamond"/>
                <a:cs typeface="EB Garamond"/>
                <a:sym typeface="EB Garamond"/>
              </a:rPr>
              <a:t>Increment 2</a:t>
            </a:r>
            <a:endParaRPr b="1" sz="900">
              <a:latin typeface="EB Garamond"/>
              <a:ea typeface="EB Garamond"/>
              <a:cs typeface="EB Garamond"/>
              <a:sym typeface="EB Garamond"/>
            </a:endParaRPr>
          </a:p>
        </p:txBody>
      </p:sp>
      <p:sp>
        <p:nvSpPr>
          <p:cNvPr id="1143" name="Google Shape;1143;p55"/>
          <p:cNvSpPr/>
          <p:nvPr/>
        </p:nvSpPr>
        <p:spPr>
          <a:xfrm>
            <a:off x="8298000" y="2934400"/>
            <a:ext cx="776100" cy="217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EB Garamond"/>
                <a:ea typeface="EB Garamond"/>
                <a:cs typeface="EB Garamond"/>
                <a:sym typeface="EB Garamond"/>
              </a:rPr>
              <a:t>Increment 3</a:t>
            </a:r>
            <a:endParaRPr b="1" sz="900">
              <a:latin typeface="EB Garamond"/>
              <a:ea typeface="EB Garamond"/>
              <a:cs typeface="EB Garamond"/>
              <a:sym typeface="EB Garamond"/>
            </a:endParaRPr>
          </a:p>
        </p:txBody>
      </p:sp>
      <p:cxnSp>
        <p:nvCxnSpPr>
          <p:cNvPr id="1144" name="Google Shape;1144;p55"/>
          <p:cNvCxnSpPr>
            <a:stCxn id="1141" idx="2"/>
            <a:endCxn id="1142" idx="0"/>
          </p:cNvCxnSpPr>
          <p:nvPr/>
        </p:nvCxnSpPr>
        <p:spPr>
          <a:xfrm>
            <a:off x="8686050" y="1851025"/>
            <a:ext cx="0" cy="451800"/>
          </a:xfrm>
          <a:prstGeom prst="straightConnector1">
            <a:avLst/>
          </a:prstGeom>
          <a:noFill/>
          <a:ln cap="flat" cmpd="sng" w="9525">
            <a:solidFill>
              <a:srgbClr val="292929"/>
            </a:solidFill>
            <a:prstDash val="solid"/>
            <a:round/>
            <a:headEnd len="med" w="med" type="none"/>
            <a:tailEnd len="med" w="med" type="triangle"/>
          </a:ln>
        </p:spPr>
      </p:cxnSp>
      <p:cxnSp>
        <p:nvCxnSpPr>
          <p:cNvPr id="1145" name="Google Shape;1145;p55"/>
          <p:cNvCxnSpPr>
            <a:stCxn id="1142" idx="2"/>
            <a:endCxn id="1143" idx="0"/>
          </p:cNvCxnSpPr>
          <p:nvPr/>
        </p:nvCxnSpPr>
        <p:spPr>
          <a:xfrm>
            <a:off x="8686050" y="2520025"/>
            <a:ext cx="0" cy="414300"/>
          </a:xfrm>
          <a:prstGeom prst="straightConnector1">
            <a:avLst/>
          </a:prstGeom>
          <a:noFill/>
          <a:ln cap="flat" cmpd="sng" w="9525">
            <a:solidFill>
              <a:schemeClr val="dk1"/>
            </a:solidFill>
            <a:prstDash val="solid"/>
            <a:round/>
            <a:headEnd len="med" w="med" type="none"/>
            <a:tailEnd len="med" w="med" type="triangle"/>
          </a:ln>
        </p:spPr>
      </p:cxnSp>
      <p:sp>
        <p:nvSpPr>
          <p:cNvPr id="1146" name="Google Shape;1146;p55"/>
          <p:cNvSpPr/>
          <p:nvPr/>
        </p:nvSpPr>
        <p:spPr>
          <a:xfrm>
            <a:off x="8100825" y="1744450"/>
            <a:ext cx="145800" cy="106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8102550" y="2343175"/>
            <a:ext cx="145800" cy="106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a:off x="8121963" y="2989750"/>
            <a:ext cx="145800" cy="106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txBox="1"/>
          <p:nvPr/>
        </p:nvSpPr>
        <p:spPr>
          <a:xfrm>
            <a:off x="4011500" y="4749875"/>
            <a:ext cx="6869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i="1" lang="en" sz="800">
                <a:solidFill>
                  <a:schemeClr val="dk1"/>
                </a:solidFill>
              </a:rPr>
              <a:t> </a:t>
            </a:r>
            <a:r>
              <a:rPr lang="en" sz="700">
                <a:solidFill>
                  <a:schemeClr val="dk1"/>
                </a:solidFill>
                <a:latin typeface="EB Garamond"/>
                <a:ea typeface="EB Garamond"/>
                <a:cs typeface="EB Garamond"/>
                <a:sym typeface="EB Garamond"/>
              </a:rPr>
              <a:t>Martin, M. (2022, April 23). Incremental Model in SDLC: Use, Advantage &amp; Disadvantage. Retrieved from www.guru99.com: https://www.guru99.com/what-is-incremental-model-in-sdlc-advantages-disadvantages.html</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i="1" sz="800">
              <a:solidFill>
                <a:schemeClr val="dk1"/>
              </a:solidFill>
            </a:endParaRPr>
          </a:p>
        </p:txBody>
      </p:sp>
      <p:sp>
        <p:nvSpPr>
          <p:cNvPr id="1150" name="Google Shape;1150;p55"/>
          <p:cNvSpPr txBox="1"/>
          <p:nvPr/>
        </p:nvSpPr>
        <p:spPr>
          <a:xfrm>
            <a:off x="8799600" y="3131088"/>
            <a:ext cx="3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5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1 Timeline</a:t>
            </a:r>
            <a:endParaRPr/>
          </a:p>
        </p:txBody>
      </p:sp>
      <p:sp>
        <p:nvSpPr>
          <p:cNvPr id="1156" name="Google Shape;115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57" name="Google Shape;1157;p56"/>
          <p:cNvGrpSpPr/>
          <p:nvPr/>
        </p:nvGrpSpPr>
        <p:grpSpPr>
          <a:xfrm>
            <a:off x="660581" y="1957555"/>
            <a:ext cx="4312621" cy="2913300"/>
            <a:chOff x="1162850" y="1201214"/>
            <a:chExt cx="4463025" cy="2739609"/>
          </a:xfrm>
        </p:grpSpPr>
        <p:grpSp>
          <p:nvGrpSpPr>
            <p:cNvPr id="1158" name="Google Shape;1158;p56"/>
            <p:cNvGrpSpPr/>
            <p:nvPr/>
          </p:nvGrpSpPr>
          <p:grpSpPr>
            <a:xfrm>
              <a:off x="1162850" y="1201214"/>
              <a:ext cx="4463025" cy="2739609"/>
              <a:chOff x="1162850" y="1201214"/>
              <a:chExt cx="4463025" cy="2739609"/>
            </a:xfrm>
          </p:grpSpPr>
          <p:grpSp>
            <p:nvGrpSpPr>
              <p:cNvPr id="1159" name="Google Shape;1159;p56"/>
              <p:cNvGrpSpPr/>
              <p:nvPr/>
            </p:nvGrpSpPr>
            <p:grpSpPr>
              <a:xfrm>
                <a:off x="1162850" y="1201214"/>
                <a:ext cx="4426719" cy="2739609"/>
                <a:chOff x="1780514" y="1529439"/>
                <a:chExt cx="4261377" cy="2726521"/>
              </a:xfrm>
            </p:grpSpPr>
            <p:grpSp>
              <p:nvGrpSpPr>
                <p:cNvPr id="1160" name="Google Shape;1160;p56"/>
                <p:cNvGrpSpPr/>
                <p:nvPr/>
              </p:nvGrpSpPr>
              <p:grpSpPr>
                <a:xfrm>
                  <a:off x="1780514" y="1867538"/>
                  <a:ext cx="3195725" cy="2316170"/>
                  <a:chOff x="1725549" y="951777"/>
                  <a:chExt cx="3195725" cy="2982834"/>
                </a:xfrm>
              </p:grpSpPr>
              <p:cxnSp>
                <p:nvCxnSpPr>
                  <p:cNvPr id="1161" name="Google Shape;1161;p56"/>
                  <p:cNvCxnSpPr/>
                  <p:nvPr/>
                </p:nvCxnSpPr>
                <p:spPr>
                  <a:xfrm flipH="1" rot="10800000">
                    <a:off x="1725549" y="951843"/>
                    <a:ext cx="8100" cy="2967900"/>
                  </a:xfrm>
                  <a:prstGeom prst="straightConnector1">
                    <a:avLst/>
                  </a:prstGeom>
                  <a:noFill/>
                  <a:ln cap="flat" cmpd="sng" w="9525">
                    <a:solidFill>
                      <a:srgbClr val="F3F3F3"/>
                    </a:solidFill>
                    <a:prstDash val="solid"/>
                    <a:miter lim="400000"/>
                    <a:headEnd len="sm" w="sm" type="none"/>
                    <a:tailEnd len="sm" w="sm" type="none"/>
                  </a:ln>
                </p:spPr>
              </p:cxnSp>
              <p:cxnSp>
                <p:nvCxnSpPr>
                  <p:cNvPr id="1162" name="Google Shape;1162;p56"/>
                  <p:cNvCxnSpPr/>
                  <p:nvPr/>
                </p:nvCxnSpPr>
                <p:spPr>
                  <a:xfrm flipH="1" rot="10800000">
                    <a:off x="2784968" y="952008"/>
                    <a:ext cx="11400" cy="2952900"/>
                  </a:xfrm>
                  <a:prstGeom prst="straightConnector1">
                    <a:avLst/>
                  </a:prstGeom>
                  <a:noFill/>
                  <a:ln cap="flat" cmpd="sng" w="9525">
                    <a:solidFill>
                      <a:srgbClr val="F3F3F3"/>
                    </a:solidFill>
                    <a:prstDash val="solid"/>
                    <a:miter lim="400000"/>
                    <a:headEnd len="sm" w="sm" type="none"/>
                    <a:tailEnd len="sm" w="sm" type="none"/>
                  </a:ln>
                </p:spPr>
              </p:cxnSp>
              <p:cxnSp>
                <p:nvCxnSpPr>
                  <p:cNvPr id="1163" name="Google Shape;1163;p56"/>
                  <p:cNvCxnSpPr/>
                  <p:nvPr/>
                </p:nvCxnSpPr>
                <p:spPr>
                  <a:xfrm rot="10800000">
                    <a:off x="3858714" y="951777"/>
                    <a:ext cx="2400" cy="2975400"/>
                  </a:xfrm>
                  <a:prstGeom prst="straightConnector1">
                    <a:avLst/>
                  </a:prstGeom>
                  <a:noFill/>
                  <a:ln cap="flat" cmpd="sng" w="9525">
                    <a:solidFill>
                      <a:srgbClr val="F3F3F3"/>
                    </a:solidFill>
                    <a:prstDash val="solid"/>
                    <a:miter lim="400000"/>
                    <a:headEnd len="sm" w="sm" type="none"/>
                    <a:tailEnd len="sm" w="sm" type="none"/>
                  </a:ln>
                </p:spPr>
              </p:cxnSp>
              <p:cxnSp>
                <p:nvCxnSpPr>
                  <p:cNvPr id="1164" name="Google Shape;1164;p56"/>
                  <p:cNvCxnSpPr/>
                  <p:nvPr/>
                </p:nvCxnSpPr>
                <p:spPr>
                  <a:xfrm flipH="1" rot="10800000">
                    <a:off x="4914974" y="952011"/>
                    <a:ext cx="6300" cy="2982600"/>
                  </a:xfrm>
                  <a:prstGeom prst="straightConnector1">
                    <a:avLst/>
                  </a:prstGeom>
                  <a:noFill/>
                  <a:ln cap="flat" cmpd="sng" w="9525">
                    <a:solidFill>
                      <a:srgbClr val="F3F3F3"/>
                    </a:solidFill>
                    <a:prstDash val="solid"/>
                    <a:miter lim="400000"/>
                    <a:headEnd len="sm" w="sm" type="none"/>
                    <a:tailEnd len="sm" w="sm" type="none"/>
                  </a:ln>
                </p:spPr>
              </p:cxnSp>
            </p:grpSp>
            <p:grpSp>
              <p:nvGrpSpPr>
                <p:cNvPr id="1165" name="Google Shape;1165;p56"/>
                <p:cNvGrpSpPr/>
                <p:nvPr/>
              </p:nvGrpSpPr>
              <p:grpSpPr>
                <a:xfrm>
                  <a:off x="1792640" y="1529439"/>
                  <a:ext cx="4249251" cy="2726521"/>
                  <a:chOff x="1792640" y="1529439"/>
                  <a:chExt cx="4249251" cy="2726521"/>
                </a:xfrm>
              </p:grpSpPr>
              <p:sp>
                <p:nvSpPr>
                  <p:cNvPr id="1166" name="Google Shape;1166;p56"/>
                  <p:cNvSpPr txBox="1"/>
                  <p:nvPr/>
                </p:nvSpPr>
                <p:spPr>
                  <a:xfrm>
                    <a:off x="4225779" y="4023160"/>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sp>
                <p:nvSpPr>
                  <p:cNvPr id="1167" name="Google Shape;1167;p56"/>
                  <p:cNvSpPr/>
                  <p:nvPr/>
                </p:nvSpPr>
                <p:spPr>
                  <a:xfrm>
                    <a:off x="1792640" y="1860411"/>
                    <a:ext cx="42177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January 2023 </a:t>
                    </a:r>
                    <a:endParaRPr sz="1100">
                      <a:latin typeface="EB Garamond ExtraBold"/>
                      <a:ea typeface="EB Garamond ExtraBold"/>
                      <a:cs typeface="EB Garamond ExtraBold"/>
                      <a:sym typeface="EB Garamond ExtraBold"/>
                    </a:endParaRPr>
                  </a:p>
                </p:txBody>
              </p:sp>
              <p:grpSp>
                <p:nvGrpSpPr>
                  <p:cNvPr id="1168" name="Google Shape;1168;p56"/>
                  <p:cNvGrpSpPr/>
                  <p:nvPr/>
                </p:nvGrpSpPr>
                <p:grpSpPr>
                  <a:xfrm>
                    <a:off x="1793864" y="1529439"/>
                    <a:ext cx="4248027" cy="2647379"/>
                    <a:chOff x="1592267" y="460144"/>
                    <a:chExt cx="4268945" cy="2689606"/>
                  </a:xfrm>
                </p:grpSpPr>
                <p:cxnSp>
                  <p:nvCxnSpPr>
                    <p:cNvPr id="1169" name="Google Shape;1169;p56"/>
                    <p:cNvCxnSpPr/>
                    <p:nvPr/>
                  </p:nvCxnSpPr>
                  <p:spPr>
                    <a:xfrm flipH="1" rot="10800000">
                      <a:off x="1625213" y="3148250"/>
                      <a:ext cx="4236000" cy="1500"/>
                    </a:xfrm>
                    <a:prstGeom prst="straightConnector1">
                      <a:avLst/>
                    </a:prstGeom>
                    <a:noFill/>
                    <a:ln cap="flat" cmpd="sng" w="19050">
                      <a:solidFill>
                        <a:srgbClr val="FEBA00"/>
                      </a:solidFill>
                      <a:prstDash val="solid"/>
                      <a:miter lim="400000"/>
                      <a:headEnd len="sm" w="sm" type="none"/>
                      <a:tailEnd len="sm" w="sm" type="none"/>
                    </a:ln>
                  </p:spPr>
                </p:cxnSp>
                <p:grpSp>
                  <p:nvGrpSpPr>
                    <p:cNvPr id="1170" name="Google Shape;1170;p56"/>
                    <p:cNvGrpSpPr/>
                    <p:nvPr/>
                  </p:nvGrpSpPr>
                  <p:grpSpPr>
                    <a:xfrm>
                      <a:off x="1592267" y="460144"/>
                      <a:ext cx="4261495" cy="2035131"/>
                      <a:chOff x="1592267" y="460144"/>
                      <a:chExt cx="4261495" cy="2035131"/>
                    </a:xfrm>
                  </p:grpSpPr>
                  <p:cxnSp>
                    <p:nvCxnSpPr>
                      <p:cNvPr id="1171" name="Google Shape;1171;p56"/>
                      <p:cNvCxnSpPr/>
                      <p:nvPr/>
                    </p:nvCxnSpPr>
                    <p:spPr>
                      <a:xfrm flipH="1" rot="10800000">
                        <a:off x="1635063" y="1787875"/>
                        <a:ext cx="4211100" cy="2100"/>
                      </a:xfrm>
                      <a:prstGeom prst="straightConnector1">
                        <a:avLst/>
                      </a:prstGeom>
                      <a:noFill/>
                      <a:ln cap="flat" cmpd="sng" w="19050">
                        <a:solidFill>
                          <a:srgbClr val="FEBA00"/>
                        </a:solidFill>
                        <a:prstDash val="solid"/>
                        <a:miter lim="400000"/>
                        <a:headEnd len="sm" w="sm" type="none"/>
                        <a:tailEnd len="sm" w="sm" type="none"/>
                      </a:ln>
                    </p:spPr>
                  </p:cxnSp>
                  <p:cxnSp>
                    <p:nvCxnSpPr>
                      <p:cNvPr id="1172" name="Google Shape;1172;p56"/>
                      <p:cNvCxnSpPr/>
                      <p:nvPr/>
                    </p:nvCxnSpPr>
                    <p:spPr>
                      <a:xfrm>
                        <a:off x="1628417" y="1352643"/>
                        <a:ext cx="973800" cy="0"/>
                      </a:xfrm>
                      <a:prstGeom prst="straightConnector1">
                        <a:avLst/>
                      </a:prstGeom>
                      <a:noFill/>
                      <a:ln cap="flat" cmpd="sng" w="9525">
                        <a:solidFill>
                          <a:srgbClr val="03363D"/>
                        </a:solidFill>
                        <a:prstDash val="solid"/>
                        <a:miter lim="400000"/>
                        <a:headEnd len="med" w="med" type="oval"/>
                        <a:tailEnd len="med" w="med" type="oval"/>
                      </a:ln>
                    </p:spPr>
                  </p:cxnSp>
                  <p:sp>
                    <p:nvSpPr>
                      <p:cNvPr id="1173" name="Google Shape;1173;p56"/>
                      <p:cNvSpPr txBox="1"/>
                      <p:nvPr/>
                    </p:nvSpPr>
                    <p:spPr>
                      <a:xfrm>
                        <a:off x="1663492" y="1398453"/>
                        <a:ext cx="956700" cy="1524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Configure the master &amp; slave node</a:t>
                        </a:r>
                        <a:endParaRPr sz="750">
                          <a:solidFill>
                            <a:srgbClr val="03363D"/>
                          </a:solidFill>
                          <a:latin typeface="Proxima Nova"/>
                          <a:ea typeface="Proxima Nova"/>
                          <a:cs typeface="Proxima Nova"/>
                          <a:sym typeface="Proxima Nova"/>
                        </a:endParaRPr>
                      </a:p>
                    </p:txBody>
                  </p:sp>
                  <p:cxnSp>
                    <p:nvCxnSpPr>
                      <p:cNvPr id="1174" name="Google Shape;1174;p56"/>
                      <p:cNvCxnSpPr/>
                      <p:nvPr/>
                    </p:nvCxnSpPr>
                    <p:spPr>
                      <a:xfrm>
                        <a:off x="1615362" y="2489575"/>
                        <a:ext cx="4238400" cy="5700"/>
                      </a:xfrm>
                      <a:prstGeom prst="straightConnector1">
                        <a:avLst/>
                      </a:prstGeom>
                      <a:noFill/>
                      <a:ln cap="flat" cmpd="sng" w="19050">
                        <a:solidFill>
                          <a:srgbClr val="FEBA00"/>
                        </a:solidFill>
                        <a:prstDash val="solid"/>
                        <a:miter lim="400000"/>
                        <a:headEnd len="sm" w="sm" type="none"/>
                        <a:tailEnd len="sm" w="sm" type="none"/>
                      </a:ln>
                    </p:spPr>
                  </p:cxnSp>
                  <p:sp>
                    <p:nvSpPr>
                      <p:cNvPr id="1175" name="Google Shape;1175;p56"/>
                      <p:cNvSpPr/>
                      <p:nvPr/>
                    </p:nvSpPr>
                    <p:spPr>
                      <a:xfrm>
                        <a:off x="1592267" y="460144"/>
                        <a:ext cx="42360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1</a:t>
                        </a:r>
                        <a:endParaRPr sz="1100">
                          <a:latin typeface="EB Garamond ExtraBold"/>
                          <a:ea typeface="EB Garamond ExtraBold"/>
                          <a:cs typeface="EB Garamond ExtraBold"/>
                          <a:sym typeface="EB Garamond ExtraBold"/>
                        </a:endParaRPr>
                      </a:p>
                    </p:txBody>
                  </p:sp>
                </p:grpSp>
              </p:grpSp>
            </p:grpSp>
          </p:grpSp>
          <p:cxnSp>
            <p:nvCxnSpPr>
              <p:cNvPr id="1176" name="Google Shape;1176;p56"/>
              <p:cNvCxnSpPr/>
              <p:nvPr/>
            </p:nvCxnSpPr>
            <p:spPr>
              <a:xfrm flipH="1" rot="10800000">
                <a:off x="5622875" y="1693450"/>
                <a:ext cx="3000" cy="2151600"/>
              </a:xfrm>
              <a:prstGeom prst="straightConnector1">
                <a:avLst/>
              </a:prstGeom>
              <a:noFill/>
              <a:ln cap="flat" cmpd="sng" w="9525">
                <a:solidFill>
                  <a:srgbClr val="F3F3F3"/>
                </a:solidFill>
                <a:prstDash val="solid"/>
                <a:miter lim="400000"/>
                <a:headEnd len="sm" w="sm" type="none"/>
                <a:tailEnd len="sm" w="sm" type="none"/>
              </a:ln>
            </p:spPr>
          </p:cxnSp>
        </p:grpSp>
        <p:sp>
          <p:nvSpPr>
            <p:cNvPr id="1177" name="Google Shape;1177;p56"/>
            <p:cNvSpPr txBox="1"/>
            <p:nvPr/>
          </p:nvSpPr>
          <p:spPr>
            <a:xfrm>
              <a:off x="1831038" y="2738825"/>
              <a:ext cx="989100" cy="1506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Configure YARN</a:t>
              </a:r>
              <a:endParaRPr sz="750">
                <a:solidFill>
                  <a:srgbClr val="03363D"/>
                </a:solidFill>
                <a:latin typeface="Proxima Nova"/>
                <a:ea typeface="Proxima Nova"/>
                <a:cs typeface="Proxima Nova"/>
                <a:sym typeface="Proxima Nova"/>
              </a:endParaRPr>
            </a:p>
          </p:txBody>
        </p:sp>
        <p:sp>
          <p:nvSpPr>
            <p:cNvPr id="1178" name="Google Shape;1178;p56"/>
            <p:cNvSpPr txBox="1"/>
            <p:nvPr/>
          </p:nvSpPr>
          <p:spPr>
            <a:xfrm>
              <a:off x="2922822" y="3420181"/>
              <a:ext cx="989100" cy="1506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Unit Test configurations</a:t>
              </a:r>
              <a:endParaRPr sz="750">
                <a:solidFill>
                  <a:srgbClr val="03363D"/>
                </a:solidFill>
                <a:latin typeface="Proxima Nova"/>
                <a:ea typeface="Proxima Nova"/>
                <a:cs typeface="Proxima Nova"/>
                <a:sym typeface="Proxima Nova"/>
              </a:endParaRPr>
            </a:p>
          </p:txBody>
        </p:sp>
        <p:sp>
          <p:nvSpPr>
            <p:cNvPr id="1179" name="Google Shape;1179;p56"/>
            <p:cNvSpPr txBox="1"/>
            <p:nvPr/>
          </p:nvSpPr>
          <p:spPr>
            <a:xfrm>
              <a:off x="3226218" y="2181112"/>
              <a:ext cx="989100" cy="1506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sp>
          <p:nvSpPr>
            <p:cNvPr id="1180" name="Google Shape;1180;p56"/>
            <p:cNvSpPr txBox="1"/>
            <p:nvPr/>
          </p:nvSpPr>
          <p:spPr>
            <a:xfrm>
              <a:off x="3656265" y="2025341"/>
              <a:ext cx="989100" cy="1506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Install Spark Binaries</a:t>
              </a:r>
              <a:endParaRPr sz="750">
                <a:solidFill>
                  <a:srgbClr val="03363D"/>
                </a:solidFill>
                <a:latin typeface="Proxima Nova"/>
                <a:ea typeface="Proxima Nova"/>
                <a:cs typeface="Proxima Nova"/>
                <a:sym typeface="Proxima Nova"/>
              </a:endParaRPr>
            </a:p>
          </p:txBody>
        </p:sp>
        <p:sp>
          <p:nvSpPr>
            <p:cNvPr id="1181" name="Google Shape;1181;p56"/>
            <p:cNvSpPr txBox="1"/>
            <p:nvPr/>
          </p:nvSpPr>
          <p:spPr>
            <a:xfrm>
              <a:off x="4645354" y="3485845"/>
              <a:ext cx="933000" cy="1506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Blackbox testing for integration of spark on yarn</a:t>
              </a:r>
              <a:endParaRPr b="1" sz="750">
                <a:solidFill>
                  <a:srgbClr val="03363D"/>
                </a:solidFill>
                <a:latin typeface="Proxima Nova"/>
                <a:ea typeface="Proxima Nova"/>
                <a:cs typeface="Proxima Nova"/>
                <a:sym typeface="Proxima Nova"/>
              </a:endParaRPr>
            </a:p>
          </p:txBody>
        </p:sp>
        <p:cxnSp>
          <p:nvCxnSpPr>
            <p:cNvPr id="1182" name="Google Shape;1182;p56"/>
            <p:cNvCxnSpPr/>
            <p:nvPr/>
          </p:nvCxnSpPr>
          <p:spPr>
            <a:xfrm>
              <a:off x="1794781" y="2693518"/>
              <a:ext cx="1006500" cy="0"/>
            </a:xfrm>
            <a:prstGeom prst="straightConnector1">
              <a:avLst/>
            </a:prstGeom>
            <a:noFill/>
            <a:ln cap="flat" cmpd="sng" w="9525">
              <a:solidFill>
                <a:srgbClr val="03363D"/>
              </a:solidFill>
              <a:prstDash val="solid"/>
              <a:miter lim="400000"/>
              <a:headEnd len="med" w="med" type="oval"/>
              <a:tailEnd len="med" w="med" type="oval"/>
            </a:ln>
          </p:spPr>
        </p:cxnSp>
        <p:cxnSp>
          <p:nvCxnSpPr>
            <p:cNvPr id="1183" name="Google Shape;1183;p56"/>
            <p:cNvCxnSpPr/>
            <p:nvPr/>
          </p:nvCxnSpPr>
          <p:spPr>
            <a:xfrm flipH="1" rot="10800000">
              <a:off x="2763473" y="3361457"/>
              <a:ext cx="1132800" cy="2100"/>
            </a:xfrm>
            <a:prstGeom prst="straightConnector1">
              <a:avLst/>
            </a:prstGeom>
            <a:noFill/>
            <a:ln cap="flat" cmpd="sng" w="9525">
              <a:solidFill>
                <a:srgbClr val="03363D"/>
              </a:solidFill>
              <a:prstDash val="solid"/>
              <a:miter lim="400000"/>
              <a:headEnd len="med" w="med" type="oval"/>
              <a:tailEnd len="med" w="med" type="oval"/>
            </a:ln>
          </p:spPr>
        </p:cxnSp>
        <p:cxnSp>
          <p:nvCxnSpPr>
            <p:cNvPr id="1184" name="Google Shape;1184;p56"/>
            <p:cNvCxnSpPr/>
            <p:nvPr/>
          </p:nvCxnSpPr>
          <p:spPr>
            <a:xfrm flipH="1" rot="10800000">
              <a:off x="3653854" y="1933406"/>
              <a:ext cx="9939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1185" name="Google Shape;1185;p56"/>
            <p:cNvCxnSpPr/>
            <p:nvPr/>
          </p:nvCxnSpPr>
          <p:spPr>
            <a:xfrm>
              <a:off x="4691035" y="3408851"/>
              <a:ext cx="775500" cy="6600"/>
            </a:xfrm>
            <a:prstGeom prst="straightConnector1">
              <a:avLst/>
            </a:prstGeom>
            <a:noFill/>
            <a:ln cap="flat" cmpd="sng" w="9525">
              <a:solidFill>
                <a:srgbClr val="03363D"/>
              </a:solidFill>
              <a:prstDash val="solid"/>
              <a:miter lim="400000"/>
              <a:headEnd len="med" w="med" type="oval"/>
              <a:tailEnd len="med" w="med" type="oval"/>
            </a:ln>
          </p:spPr>
        </p:cxnSp>
      </p:grpSp>
      <p:sp>
        <p:nvSpPr>
          <p:cNvPr id="1186" name="Google Shape;1186;p56"/>
          <p:cNvSpPr txBox="1"/>
          <p:nvPr/>
        </p:nvSpPr>
        <p:spPr>
          <a:xfrm>
            <a:off x="6250325" y="1581225"/>
            <a:ext cx="25569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latin typeface="EB Garamond"/>
              <a:ea typeface="EB Garamond"/>
              <a:cs typeface="EB Garamond"/>
              <a:sym typeface="EB Garamond"/>
            </a:endParaRPr>
          </a:p>
          <a:p>
            <a:pPr indent="0" lvl="0" marL="0" rtl="0" algn="l">
              <a:spcBef>
                <a:spcPts val="0"/>
              </a:spcBef>
              <a:spcAft>
                <a:spcPts val="0"/>
              </a:spcAft>
              <a:buNone/>
            </a:pPr>
            <a:r>
              <a:t/>
            </a:r>
            <a:endParaRPr sz="1200">
              <a:latin typeface="EB Garamond"/>
              <a:ea typeface="EB Garamond"/>
              <a:cs typeface="EB Garamond"/>
              <a:sym typeface="EB Garamond"/>
            </a:endParaRPr>
          </a:p>
        </p:txBody>
      </p:sp>
      <p:cxnSp>
        <p:nvCxnSpPr>
          <p:cNvPr id="1187" name="Google Shape;1187;p56"/>
          <p:cNvCxnSpPr/>
          <p:nvPr/>
        </p:nvCxnSpPr>
        <p:spPr>
          <a:xfrm flipH="1" rot="10800000">
            <a:off x="2407950" y="3025675"/>
            <a:ext cx="1287000" cy="3300"/>
          </a:xfrm>
          <a:prstGeom prst="straightConnector1">
            <a:avLst/>
          </a:prstGeom>
          <a:noFill/>
          <a:ln cap="flat" cmpd="sng" w="9525">
            <a:solidFill>
              <a:srgbClr val="03363D"/>
            </a:solidFill>
            <a:prstDash val="solid"/>
            <a:miter lim="400000"/>
            <a:headEnd len="med" w="med" type="oval"/>
            <a:tailEnd len="med" w="med" type="oval"/>
          </a:ln>
        </p:spPr>
      </p:cxnSp>
      <p:sp>
        <p:nvSpPr>
          <p:cNvPr id="1188" name="Google Shape;1188;p56"/>
          <p:cNvSpPr txBox="1"/>
          <p:nvPr/>
        </p:nvSpPr>
        <p:spPr>
          <a:xfrm>
            <a:off x="2407949" y="3028975"/>
            <a:ext cx="1467000" cy="190800"/>
          </a:xfrm>
          <a:prstGeom prst="rect">
            <a:avLst/>
          </a:prstGeom>
          <a:noFill/>
          <a:ln>
            <a:noFill/>
          </a:ln>
        </p:spPr>
        <p:txBody>
          <a:bodyPr anchorCtr="0" anchor="t" bIns="19050" lIns="19050" spcFirstLastPara="1" rIns="19050" wrap="square" tIns="19050">
            <a:no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Configure Memory Allocation</a:t>
            </a:r>
            <a:endParaRPr sz="750">
              <a:solidFill>
                <a:srgbClr val="03363D"/>
              </a:solidFill>
              <a:latin typeface="Proxima Nova"/>
              <a:ea typeface="Proxima Nova"/>
              <a:cs typeface="Proxima Nova"/>
              <a:sym typeface="Proxima Nova"/>
            </a:endParaRPr>
          </a:p>
        </p:txBody>
      </p:sp>
      <p:sp>
        <p:nvSpPr>
          <p:cNvPr id="1189" name="Google Shape;1189;p56"/>
          <p:cNvSpPr txBox="1"/>
          <p:nvPr/>
        </p:nvSpPr>
        <p:spPr>
          <a:xfrm>
            <a:off x="660575" y="1034100"/>
            <a:ext cx="9264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 Sprint1 Goal :</a:t>
            </a:r>
            <a:r>
              <a:rPr lang="en" sz="1200">
                <a:solidFill>
                  <a:schemeClr val="dk1"/>
                </a:solidFill>
                <a:latin typeface="EB Garamond"/>
                <a:ea typeface="EB Garamond"/>
                <a:cs typeface="EB Garamond"/>
                <a:sym typeface="EB Garamond"/>
              </a:rPr>
              <a:t> Integrate Spark on existing HDFS layer to improve query runtime performance and do customer segmentation analysis</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200">
                <a:solidFill>
                  <a:schemeClr val="dk1"/>
                </a:solidFill>
                <a:latin typeface="EB Garamond"/>
                <a:ea typeface="EB Garamond"/>
                <a:cs typeface="EB Garamond"/>
                <a:sym typeface="EB Garamond"/>
              </a:rPr>
              <a:t> </a:t>
            </a:r>
            <a:r>
              <a:rPr lang="en" sz="1200">
                <a:solidFill>
                  <a:schemeClr val="dk1"/>
                </a:solidFill>
                <a:latin typeface="EB Garamond"/>
                <a:ea typeface="EB Garamond"/>
                <a:cs typeface="EB Garamond"/>
                <a:sym typeface="EB Garamond"/>
              </a:rPr>
              <a:t>Increment 1 is broken into 2 sprints (4 weeks each)</a:t>
            </a:r>
            <a:endParaRPr sz="1200">
              <a:solidFill>
                <a:schemeClr val="dk1"/>
              </a:solidFill>
              <a:latin typeface="EB Garamond"/>
              <a:ea typeface="EB Garamond"/>
              <a:cs typeface="EB Garamond"/>
              <a:sym typeface="EB Garamond"/>
            </a:endParaRPr>
          </a:p>
          <a:p>
            <a:pPr indent="-304800" lvl="0" marL="457200" rtl="0" algn="l">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1st sprint works on</a:t>
            </a:r>
            <a:r>
              <a:rPr b="1" lang="en" sz="1200">
                <a:solidFill>
                  <a:schemeClr val="dk1"/>
                </a:solidFill>
                <a:latin typeface="EB Garamond"/>
                <a:ea typeface="EB Garamond"/>
                <a:cs typeface="EB Garamond"/>
                <a:sym typeface="EB Garamond"/>
              </a:rPr>
              <a:t> shipping integration of  spark with YARN</a:t>
            </a:r>
            <a:r>
              <a:rPr lang="en" sz="1200">
                <a:solidFill>
                  <a:schemeClr val="dk1"/>
                </a:solidFill>
                <a:latin typeface="EB Garamond"/>
                <a:ea typeface="EB Garamond"/>
                <a:cs typeface="EB Garamond"/>
                <a:sym typeface="EB Garamond"/>
              </a:rPr>
              <a:t> (Data Architect and Tester story)</a:t>
            </a:r>
            <a:endParaRPr sz="1200">
              <a:solidFill>
                <a:schemeClr val="dk1"/>
              </a:solidFill>
              <a:latin typeface="EB Garamond"/>
              <a:ea typeface="EB Garamond"/>
              <a:cs typeface="EB Garamond"/>
              <a:sym typeface="EB Garamond"/>
            </a:endParaRPr>
          </a:p>
          <a:p>
            <a:pPr indent="-304800" lvl="0" marL="457200" rtl="0" algn="l">
              <a:spcBef>
                <a:spcPts val="0"/>
              </a:spcBef>
              <a:spcAft>
                <a:spcPts val="0"/>
              </a:spcAft>
              <a:buClr>
                <a:schemeClr val="dk1"/>
              </a:buClr>
              <a:buSzPts val="1200"/>
              <a:buFont typeface="EB Garamond"/>
              <a:buChar char="●"/>
            </a:pPr>
            <a:r>
              <a:rPr b="1" lang="en" sz="1200">
                <a:solidFill>
                  <a:schemeClr val="dk1"/>
                </a:solidFill>
                <a:latin typeface="EB Garamond"/>
                <a:ea typeface="EB Garamond"/>
                <a:cs typeface="EB Garamond"/>
                <a:sym typeface="EB Garamond"/>
              </a:rPr>
              <a:t>VELOCITY -</a:t>
            </a:r>
            <a:r>
              <a:rPr lang="en" sz="1200">
                <a:solidFill>
                  <a:schemeClr val="dk1"/>
                </a:solidFill>
                <a:latin typeface="EB Garamond"/>
                <a:ea typeface="EB Garamond"/>
                <a:cs typeface="EB Garamond"/>
                <a:sym typeface="EB Garamond"/>
              </a:rPr>
              <a:t> Total story points for the sprint : 13</a:t>
            </a:r>
            <a:endParaRPr sz="1200">
              <a:solidFill>
                <a:schemeClr val="dk1"/>
              </a:solidFill>
              <a:latin typeface="EB Garamond"/>
              <a:ea typeface="EB Garamond"/>
              <a:cs typeface="EB Garamond"/>
              <a:sym typeface="EB Garamond"/>
            </a:endParaRPr>
          </a:p>
        </p:txBody>
      </p:sp>
      <p:graphicFrame>
        <p:nvGraphicFramePr>
          <p:cNvPr id="1190" name="Google Shape;1190;p56"/>
          <p:cNvGraphicFramePr/>
          <p:nvPr/>
        </p:nvGraphicFramePr>
        <p:xfrm>
          <a:off x="5046663" y="2203315"/>
          <a:ext cx="3000000" cy="3000000"/>
        </p:xfrm>
        <a:graphic>
          <a:graphicData uri="http://schemas.openxmlformats.org/drawingml/2006/table">
            <a:tbl>
              <a:tblPr>
                <a:noFill/>
                <a:tableStyleId>{DD01734B-D572-4965-821C-8652CC30D2E9}</a:tableStyleId>
              </a:tblPr>
              <a:tblGrid>
                <a:gridCol w="548025"/>
                <a:gridCol w="1561150"/>
                <a:gridCol w="950450"/>
                <a:gridCol w="908125"/>
              </a:tblGrid>
              <a:tr h="549925">
                <a:tc>
                  <a:txBody>
                    <a:bodyPr/>
                    <a:lstStyle/>
                    <a:p>
                      <a:pPr indent="0" lvl="0" marL="0" rtl="0" algn="ctr">
                        <a:spcBef>
                          <a:spcPts val="0"/>
                        </a:spcBef>
                        <a:spcAft>
                          <a:spcPts val="0"/>
                        </a:spcAft>
                        <a:buNone/>
                      </a:pPr>
                      <a:r>
                        <a:rPr b="1" lang="en" sz="900"/>
                        <a:t>ID</a:t>
                      </a:r>
                      <a:endParaRPr b="1" sz="900"/>
                    </a:p>
                  </a:txBody>
                  <a:tcPr marT="91425" marB="91425" marR="91425" marL="91425">
                    <a:solidFill>
                      <a:schemeClr val="accent5"/>
                    </a:solidFill>
                  </a:tcPr>
                </a:tc>
                <a:tc>
                  <a:txBody>
                    <a:bodyPr/>
                    <a:lstStyle/>
                    <a:p>
                      <a:pPr indent="0" lvl="0" marL="0" rtl="0" algn="ctr">
                        <a:spcBef>
                          <a:spcPts val="0"/>
                        </a:spcBef>
                        <a:spcAft>
                          <a:spcPts val="0"/>
                        </a:spcAft>
                        <a:buNone/>
                      </a:pPr>
                      <a:r>
                        <a:rPr b="1" lang="en" sz="900"/>
                        <a:t>User Story</a:t>
                      </a:r>
                      <a:endParaRPr b="1" sz="900"/>
                    </a:p>
                  </a:txBody>
                  <a:tcPr marT="91425" marB="91425" marR="91425" marL="91425">
                    <a:solidFill>
                      <a:schemeClr val="accent5"/>
                    </a:solidFill>
                  </a:tcPr>
                </a:tc>
                <a:tc>
                  <a:txBody>
                    <a:bodyPr/>
                    <a:lstStyle/>
                    <a:p>
                      <a:pPr indent="0" lvl="0" marL="0" rtl="0" algn="ctr">
                        <a:spcBef>
                          <a:spcPts val="0"/>
                        </a:spcBef>
                        <a:spcAft>
                          <a:spcPts val="0"/>
                        </a:spcAft>
                        <a:buNone/>
                      </a:pPr>
                      <a:r>
                        <a:rPr b="1" lang="en" sz="900"/>
                        <a:t>Owner</a:t>
                      </a:r>
                      <a:endParaRPr b="1" sz="900"/>
                    </a:p>
                  </a:txBody>
                  <a:tcPr marT="91425" marB="91425" marR="91425" marL="91425">
                    <a:solidFill>
                      <a:schemeClr val="accent5"/>
                    </a:solidFill>
                  </a:tcPr>
                </a:tc>
                <a:tc>
                  <a:txBody>
                    <a:bodyPr/>
                    <a:lstStyle/>
                    <a:p>
                      <a:pPr indent="0" lvl="0" marL="0" rtl="0" algn="ctr">
                        <a:spcBef>
                          <a:spcPts val="0"/>
                        </a:spcBef>
                        <a:spcAft>
                          <a:spcPts val="0"/>
                        </a:spcAft>
                        <a:buNone/>
                      </a:pPr>
                      <a:r>
                        <a:rPr b="1" lang="en" sz="900"/>
                        <a:t>Estimated Effort(Story Points)</a:t>
                      </a:r>
                      <a:endParaRPr b="1" sz="900"/>
                    </a:p>
                  </a:txBody>
                  <a:tcPr marT="91425" marB="91425" marR="91425" marL="91425">
                    <a:solidFill>
                      <a:schemeClr val="accent5"/>
                    </a:solidFill>
                  </a:tcPr>
                </a:tc>
              </a:tr>
              <a:tr h="282000">
                <a:tc>
                  <a:txBody>
                    <a:bodyPr/>
                    <a:lstStyle/>
                    <a:p>
                      <a:pPr indent="0" lvl="0" marL="0" rtl="0" algn="l">
                        <a:spcBef>
                          <a:spcPts val="0"/>
                        </a:spcBef>
                        <a:spcAft>
                          <a:spcPts val="0"/>
                        </a:spcAft>
                        <a:buNone/>
                      </a:pPr>
                      <a:r>
                        <a:rPr lang="en" sz="800"/>
                        <a:t>101</a:t>
                      </a:r>
                      <a:endParaRPr sz="800"/>
                    </a:p>
                  </a:txBody>
                  <a:tcPr marT="91425" marB="91425" marR="91425" marL="91425"/>
                </a:tc>
                <a:tc>
                  <a:txBody>
                    <a:bodyPr/>
                    <a:lstStyle/>
                    <a:p>
                      <a:pPr indent="0" lvl="0" marL="0" rtl="0" algn="l">
                        <a:spcBef>
                          <a:spcPts val="0"/>
                        </a:spcBef>
                        <a:spcAft>
                          <a:spcPts val="0"/>
                        </a:spcAft>
                        <a:buNone/>
                      </a:pPr>
                      <a:r>
                        <a:rPr lang="en" sz="800"/>
                        <a:t>Configure Master Node</a:t>
                      </a:r>
                      <a:endParaRPr sz="800"/>
                    </a:p>
                  </a:txBody>
                  <a:tcPr marT="91425" marB="91425" marR="91425" marL="91425"/>
                </a:tc>
                <a:tc>
                  <a:txBody>
                    <a:bodyPr/>
                    <a:lstStyle/>
                    <a:p>
                      <a:pPr indent="0" lvl="0" marL="0" rtl="0" algn="l">
                        <a:spcBef>
                          <a:spcPts val="0"/>
                        </a:spcBef>
                        <a:spcAft>
                          <a:spcPts val="0"/>
                        </a:spcAft>
                        <a:buNone/>
                      </a:pPr>
                      <a:r>
                        <a:rPr lang="en" sz="800"/>
                        <a:t>Data Architect</a:t>
                      </a:r>
                      <a:endParaRPr sz="800"/>
                    </a:p>
                  </a:txBody>
                  <a:tcPr marT="91425" marB="91425" marR="91425" marL="91425"/>
                </a:tc>
                <a:tc>
                  <a:txBody>
                    <a:bodyPr/>
                    <a:lstStyle/>
                    <a:p>
                      <a:pPr indent="0" lvl="0" marL="0" rtl="0" algn="l">
                        <a:spcBef>
                          <a:spcPts val="0"/>
                        </a:spcBef>
                        <a:spcAft>
                          <a:spcPts val="0"/>
                        </a:spcAft>
                        <a:buNone/>
                      </a:pPr>
                      <a:r>
                        <a:rPr lang="en" sz="800"/>
                        <a:t>3</a:t>
                      </a:r>
                      <a:endParaRPr sz="800"/>
                    </a:p>
                  </a:txBody>
                  <a:tcPr marT="91425" marB="91425" marR="91425" marL="91425"/>
                </a:tc>
              </a:tr>
              <a:tr h="282000">
                <a:tc>
                  <a:txBody>
                    <a:bodyPr/>
                    <a:lstStyle/>
                    <a:p>
                      <a:pPr indent="0" lvl="0" marL="0" rtl="0" algn="l">
                        <a:spcBef>
                          <a:spcPts val="0"/>
                        </a:spcBef>
                        <a:spcAft>
                          <a:spcPts val="0"/>
                        </a:spcAft>
                        <a:buNone/>
                      </a:pPr>
                      <a:r>
                        <a:rPr lang="en" sz="800"/>
                        <a:t>102</a:t>
                      </a:r>
                      <a:endParaRPr sz="800"/>
                    </a:p>
                  </a:txBody>
                  <a:tcPr marT="91425" marB="91425" marR="91425" marL="91425"/>
                </a:tc>
                <a:tc>
                  <a:txBody>
                    <a:bodyPr/>
                    <a:lstStyle/>
                    <a:p>
                      <a:pPr indent="0" lvl="0" marL="0" rtl="0" algn="l">
                        <a:spcBef>
                          <a:spcPts val="0"/>
                        </a:spcBef>
                        <a:spcAft>
                          <a:spcPts val="0"/>
                        </a:spcAft>
                        <a:buNone/>
                      </a:pPr>
                      <a:r>
                        <a:rPr lang="en" sz="800"/>
                        <a:t>Configure Yarn</a:t>
                      </a:r>
                      <a:endParaRPr sz="800"/>
                    </a:p>
                  </a:txBody>
                  <a:tcPr marT="91425" marB="91425" marR="91425" marL="91425"/>
                </a:tc>
                <a:tc>
                  <a:txBody>
                    <a:bodyPr/>
                    <a:lstStyle/>
                    <a:p>
                      <a:pPr indent="0" lvl="0" marL="0" rtl="0" algn="l">
                        <a:spcBef>
                          <a:spcPts val="0"/>
                        </a:spcBef>
                        <a:spcAft>
                          <a:spcPts val="0"/>
                        </a:spcAft>
                        <a:buNone/>
                      </a:pPr>
                      <a:r>
                        <a:rPr lang="en" sz="800"/>
                        <a:t>Data Architect</a:t>
                      </a:r>
                      <a:endParaRPr sz="800"/>
                    </a:p>
                  </a:txBody>
                  <a:tcPr marT="91425" marB="91425" marR="91425" marL="91425"/>
                </a:tc>
                <a:tc>
                  <a:txBody>
                    <a:bodyPr/>
                    <a:lstStyle/>
                    <a:p>
                      <a:pPr indent="0" lvl="0" marL="0" rtl="0" algn="l">
                        <a:spcBef>
                          <a:spcPts val="0"/>
                        </a:spcBef>
                        <a:spcAft>
                          <a:spcPts val="0"/>
                        </a:spcAft>
                        <a:buNone/>
                      </a:pPr>
                      <a:r>
                        <a:rPr lang="en" sz="800"/>
                        <a:t>2</a:t>
                      </a:r>
                      <a:endParaRPr sz="800"/>
                    </a:p>
                  </a:txBody>
                  <a:tcPr marT="91425" marB="91425" marR="91425" marL="91425"/>
                </a:tc>
              </a:tr>
              <a:tr h="314475">
                <a:tc>
                  <a:txBody>
                    <a:bodyPr/>
                    <a:lstStyle/>
                    <a:p>
                      <a:pPr indent="0" lvl="0" marL="0" rtl="0" algn="l">
                        <a:spcBef>
                          <a:spcPts val="0"/>
                        </a:spcBef>
                        <a:spcAft>
                          <a:spcPts val="0"/>
                        </a:spcAft>
                        <a:buNone/>
                      </a:pPr>
                      <a:r>
                        <a:rPr lang="en" sz="800"/>
                        <a:t>103</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Memory allocation to nodes</a:t>
                      </a:r>
                      <a:endParaRPr sz="800"/>
                    </a:p>
                  </a:txBody>
                  <a:tcPr marT="91425" marB="91425" marR="91425" marL="91425"/>
                </a:tc>
                <a:tc>
                  <a:txBody>
                    <a:bodyPr/>
                    <a:lstStyle/>
                    <a:p>
                      <a:pPr indent="0" lvl="0" marL="0" rtl="0" algn="l">
                        <a:spcBef>
                          <a:spcPts val="0"/>
                        </a:spcBef>
                        <a:spcAft>
                          <a:spcPts val="0"/>
                        </a:spcAft>
                        <a:buNone/>
                      </a:pPr>
                      <a:r>
                        <a:rPr lang="en" sz="800"/>
                        <a:t>Data </a:t>
                      </a:r>
                      <a:r>
                        <a:rPr lang="en" sz="800">
                          <a:solidFill>
                            <a:schemeClr val="dk1"/>
                          </a:solidFill>
                        </a:rPr>
                        <a:t>Architect</a:t>
                      </a:r>
                      <a:endParaRPr sz="800"/>
                    </a:p>
                  </a:txBody>
                  <a:tcPr marT="91425" marB="91425" marR="91425" marL="91425"/>
                </a:tc>
                <a:tc>
                  <a:txBody>
                    <a:bodyPr/>
                    <a:lstStyle/>
                    <a:p>
                      <a:pPr indent="0" lvl="0" marL="0" rtl="0" algn="l">
                        <a:spcBef>
                          <a:spcPts val="0"/>
                        </a:spcBef>
                        <a:spcAft>
                          <a:spcPts val="0"/>
                        </a:spcAft>
                        <a:buNone/>
                      </a:pPr>
                      <a:r>
                        <a:rPr lang="en" sz="800"/>
                        <a:t>2</a:t>
                      </a:r>
                      <a:endParaRPr sz="800"/>
                    </a:p>
                  </a:txBody>
                  <a:tcPr marT="91425" marB="91425" marR="91425" marL="91425"/>
                </a:tc>
              </a:tr>
              <a:tr h="394825">
                <a:tc>
                  <a:txBody>
                    <a:bodyPr/>
                    <a:lstStyle/>
                    <a:p>
                      <a:pPr indent="0" lvl="0" marL="0" rtl="0" algn="l">
                        <a:spcBef>
                          <a:spcPts val="0"/>
                        </a:spcBef>
                        <a:spcAft>
                          <a:spcPts val="0"/>
                        </a:spcAft>
                        <a:buNone/>
                      </a:pPr>
                      <a:r>
                        <a:rPr lang="en" sz="800"/>
                        <a:t>104</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Install Spark Binaries</a:t>
                      </a:r>
                      <a:endParaRPr sz="800">
                        <a:solidFill>
                          <a:schemeClr val="dk1"/>
                        </a:solidFill>
                      </a:endParaRPr>
                    </a:p>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Data </a:t>
                      </a:r>
                      <a:r>
                        <a:rPr lang="en" sz="800">
                          <a:solidFill>
                            <a:schemeClr val="dk1"/>
                          </a:solidFill>
                        </a:rPr>
                        <a:t>Architect</a:t>
                      </a:r>
                      <a:endParaRPr sz="800"/>
                    </a:p>
                  </a:txBody>
                  <a:tcPr marT="91425" marB="91425" marR="91425" marL="91425"/>
                </a:tc>
                <a:tc>
                  <a:txBody>
                    <a:bodyPr/>
                    <a:lstStyle/>
                    <a:p>
                      <a:pPr indent="0" lvl="0" marL="0" rtl="0" algn="l">
                        <a:spcBef>
                          <a:spcPts val="0"/>
                        </a:spcBef>
                        <a:spcAft>
                          <a:spcPts val="0"/>
                        </a:spcAft>
                        <a:buNone/>
                      </a:pPr>
                      <a:r>
                        <a:rPr lang="en" sz="800"/>
                        <a:t>1</a:t>
                      </a:r>
                      <a:endParaRPr sz="800"/>
                    </a:p>
                  </a:txBody>
                  <a:tcPr marT="91425" marB="91425" marR="91425" marL="91425"/>
                </a:tc>
              </a:tr>
              <a:tr h="314475">
                <a:tc>
                  <a:txBody>
                    <a:bodyPr/>
                    <a:lstStyle/>
                    <a:p>
                      <a:pPr indent="0" lvl="0" marL="0" rtl="0" algn="l">
                        <a:spcBef>
                          <a:spcPts val="0"/>
                        </a:spcBef>
                        <a:spcAft>
                          <a:spcPts val="0"/>
                        </a:spcAft>
                        <a:buNone/>
                      </a:pPr>
                      <a:r>
                        <a:rPr lang="en" sz="800"/>
                        <a:t>105</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Unit Testing for installations</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Software Tester</a:t>
                      </a:r>
                      <a:endParaRPr sz="800"/>
                    </a:p>
                  </a:txBody>
                  <a:tcPr marT="91425" marB="91425" marR="91425" marL="91425"/>
                </a:tc>
                <a:tc>
                  <a:txBody>
                    <a:bodyPr/>
                    <a:lstStyle/>
                    <a:p>
                      <a:pPr indent="0" lvl="0" marL="0" rtl="0" algn="l">
                        <a:spcBef>
                          <a:spcPts val="0"/>
                        </a:spcBef>
                        <a:spcAft>
                          <a:spcPts val="0"/>
                        </a:spcAft>
                        <a:buNone/>
                      </a:pPr>
                      <a:r>
                        <a:rPr lang="en" sz="800"/>
                        <a:t>2</a:t>
                      </a:r>
                      <a:endParaRPr sz="800"/>
                    </a:p>
                  </a:txBody>
                  <a:tcPr marT="91425" marB="91425" marR="91425" marL="91425"/>
                </a:tc>
              </a:tr>
              <a:tr h="408825">
                <a:tc>
                  <a:txBody>
                    <a:bodyPr/>
                    <a:lstStyle/>
                    <a:p>
                      <a:pPr indent="0" lvl="0" marL="0" rtl="0" algn="l">
                        <a:spcBef>
                          <a:spcPts val="0"/>
                        </a:spcBef>
                        <a:spcAft>
                          <a:spcPts val="0"/>
                        </a:spcAft>
                        <a:buNone/>
                      </a:pPr>
                      <a:r>
                        <a:rPr lang="en" sz="800"/>
                        <a:t>106</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Black box testing for Integration of Spark on Yarn</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Software Tester</a:t>
                      </a:r>
                      <a:endParaRPr sz="800"/>
                    </a:p>
                  </a:txBody>
                  <a:tcPr marT="91425" marB="91425" marR="91425" marL="91425"/>
                </a:tc>
                <a:tc>
                  <a:txBody>
                    <a:bodyPr/>
                    <a:lstStyle/>
                    <a:p>
                      <a:pPr indent="0" lvl="0" marL="0" rtl="0" algn="l">
                        <a:spcBef>
                          <a:spcPts val="0"/>
                        </a:spcBef>
                        <a:spcAft>
                          <a:spcPts val="0"/>
                        </a:spcAft>
                        <a:buNone/>
                      </a:pPr>
                      <a:r>
                        <a:rPr lang="en" sz="800"/>
                        <a:t>3</a:t>
                      </a:r>
                      <a:endParaRPr sz="800"/>
                    </a:p>
                  </a:txBody>
                  <a:tcPr marT="91425" marB="91425" marR="91425" marL="91425"/>
                </a:tc>
              </a:tr>
            </a:tbl>
          </a:graphicData>
        </a:graphic>
      </p:graphicFrame>
      <p:sp>
        <p:nvSpPr>
          <p:cNvPr id="1191" name="Google Shape;1191;p56"/>
          <p:cNvSpPr/>
          <p:nvPr/>
        </p:nvSpPr>
        <p:spPr>
          <a:xfrm>
            <a:off x="5046700" y="1938425"/>
            <a:ext cx="3967800" cy="19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0"/>
              </a:spcBef>
              <a:spcAft>
                <a:spcPts val="0"/>
              </a:spcAft>
              <a:buNone/>
            </a:pPr>
            <a:r>
              <a:rPr b="1" lang="en" sz="1100">
                <a:latin typeface="EB Garamond"/>
                <a:ea typeface="EB Garamond"/>
                <a:cs typeface="EB Garamond"/>
                <a:sym typeface="EB Garamond"/>
              </a:rPr>
              <a:t>Sprint Backlog</a:t>
            </a:r>
            <a:endParaRPr b="1" sz="1100">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57"/>
          <p:cNvSpPr txBox="1"/>
          <p:nvPr>
            <p:ph idx="1" type="subTitle"/>
          </p:nvPr>
        </p:nvSpPr>
        <p:spPr>
          <a:xfrm>
            <a:off x="2064950" y="771600"/>
            <a:ext cx="4717500" cy="63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Release Plan</a:t>
            </a:r>
            <a:endParaRPr b="1" sz="3000">
              <a:solidFill>
                <a:schemeClr val="dk1"/>
              </a:solidFill>
              <a:latin typeface="Montserrat"/>
              <a:ea typeface="Montserrat"/>
              <a:cs typeface="Montserrat"/>
              <a:sym typeface="Montserrat"/>
            </a:endParaRPr>
          </a:p>
        </p:txBody>
      </p:sp>
      <p:sp>
        <p:nvSpPr>
          <p:cNvPr id="1197" name="Google Shape;1197;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8" name="Google Shape;1198;p57"/>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199" name="Google Shape;1199;p57"/>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58"/>
          <p:cNvSpPr txBox="1"/>
          <p:nvPr>
            <p:ph idx="4294967295" type="ctrTitle"/>
          </p:nvPr>
        </p:nvSpPr>
        <p:spPr>
          <a:xfrm>
            <a:off x="493425" y="111875"/>
            <a:ext cx="5012400" cy="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2"/>
                </a:solidFill>
              </a:rPr>
              <a:t>Release Plan</a:t>
            </a:r>
            <a:endParaRPr sz="1900">
              <a:solidFill>
                <a:schemeClr val="dk2"/>
              </a:solidFill>
            </a:endParaRPr>
          </a:p>
        </p:txBody>
      </p:sp>
      <p:sp>
        <p:nvSpPr>
          <p:cNvPr id="1211" name="Google Shape;121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12" name="Google Shape;1212;p58"/>
          <p:cNvGraphicFramePr/>
          <p:nvPr/>
        </p:nvGraphicFramePr>
        <p:xfrm>
          <a:off x="560563" y="529320"/>
          <a:ext cx="3000000" cy="3000000"/>
        </p:xfrm>
        <a:graphic>
          <a:graphicData uri="http://schemas.openxmlformats.org/drawingml/2006/table">
            <a:tbl>
              <a:tblPr bandRow="1" firstRow="1">
                <a:noFill/>
                <a:tableStyleId>{0627CF40-2C17-4438-9776-CEF05D782945}</a:tableStyleId>
              </a:tblPr>
              <a:tblGrid>
                <a:gridCol w="1093100"/>
                <a:gridCol w="2583000"/>
                <a:gridCol w="2241950"/>
                <a:gridCol w="2241950"/>
              </a:tblGrid>
              <a:tr h="560350">
                <a:tc>
                  <a:txBody>
                    <a:bodyPr/>
                    <a:lstStyle/>
                    <a:p>
                      <a:pPr indent="0" lvl="0" marL="0" marR="0" rtl="0" algn="ctr">
                        <a:lnSpc>
                          <a:spcPct val="100000"/>
                        </a:lnSpc>
                        <a:spcBef>
                          <a:spcPts val="0"/>
                        </a:spcBef>
                        <a:spcAft>
                          <a:spcPts val="0"/>
                        </a:spcAft>
                        <a:buNone/>
                      </a:pPr>
                      <a:r>
                        <a:rPr lang="en" sz="1200">
                          <a:solidFill>
                            <a:srgbClr val="000000"/>
                          </a:solidFill>
                          <a:latin typeface="EB Garamond"/>
                          <a:ea typeface="EB Garamond"/>
                          <a:cs typeface="EB Garamond"/>
                          <a:sym typeface="EB Garamond"/>
                        </a:rPr>
                        <a:t>Timeline</a:t>
                      </a:r>
                      <a:endParaRPr sz="1200">
                        <a:solidFill>
                          <a:srgbClr val="000000"/>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ctr">
                        <a:lnSpc>
                          <a:spcPct val="100000"/>
                        </a:lnSpc>
                        <a:spcBef>
                          <a:spcPts val="0"/>
                        </a:spcBef>
                        <a:spcAft>
                          <a:spcPts val="0"/>
                        </a:spcAft>
                        <a:buNone/>
                      </a:pPr>
                      <a:r>
                        <a:t/>
                      </a:r>
                      <a:endParaRPr sz="1200">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gridSpan="2">
                  <a:txBody>
                    <a:bodyPr/>
                    <a:lstStyle/>
                    <a:p>
                      <a:pPr indent="0" lvl="0" marL="0" marR="0" rtl="0" algn="ctr">
                        <a:lnSpc>
                          <a:spcPct val="100000"/>
                        </a:lnSpc>
                        <a:spcBef>
                          <a:spcPts val="0"/>
                        </a:spcBef>
                        <a:spcAft>
                          <a:spcPts val="0"/>
                        </a:spcAft>
                        <a:buNone/>
                      </a:pPr>
                      <a:r>
                        <a:t/>
                      </a:r>
                      <a:endParaRPr sz="1200">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hMerge="1"/>
              </a:tr>
              <a:tr h="56035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200">
                        <a:solidFill>
                          <a:srgbClr val="000000"/>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400"/>
                        <a:buFont typeface="Arial"/>
                        <a:buNone/>
                      </a:pPr>
                      <a:r>
                        <a:rPr b="1" lang="en" sz="1200">
                          <a:solidFill>
                            <a:srgbClr val="000000"/>
                          </a:solidFill>
                          <a:latin typeface="EB Garamond"/>
                          <a:ea typeface="EB Garamond"/>
                          <a:cs typeface="EB Garamond"/>
                          <a:sym typeface="EB Garamond"/>
                        </a:rPr>
                        <a:t>Releases</a:t>
                      </a:r>
                      <a:endParaRPr b="1" sz="1200" u="none" cap="none" strike="noStrike">
                        <a:solidFill>
                          <a:srgbClr val="000000"/>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2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400"/>
                        <a:buFont typeface="Arial"/>
                        <a:buNone/>
                      </a:pPr>
                      <a:r>
                        <a:t/>
                      </a:r>
                      <a:endParaRPr b="1" sz="12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gridSpan="2">
                  <a:txBody>
                    <a:bodyPr/>
                    <a:lstStyle/>
                    <a:p>
                      <a:pPr indent="0" lvl="0" marL="0" marR="0" rtl="0" algn="ctr">
                        <a:lnSpc>
                          <a:spcPct val="100000"/>
                        </a:lnSpc>
                        <a:spcBef>
                          <a:spcPts val="0"/>
                        </a:spcBef>
                        <a:spcAft>
                          <a:spcPts val="0"/>
                        </a:spcAft>
                        <a:buNone/>
                      </a:pPr>
                      <a:r>
                        <a:t/>
                      </a:r>
                      <a:endParaRPr b="1" sz="12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hMerge="1"/>
              </a:tr>
              <a:tr h="640375">
                <a:tc>
                  <a:txBody>
                    <a:bodyPr/>
                    <a:lstStyle/>
                    <a:p>
                      <a:pPr indent="0" lvl="0" marL="0" rtl="0" algn="ctr">
                        <a:spcBef>
                          <a:spcPts val="0"/>
                        </a:spcBef>
                        <a:spcAft>
                          <a:spcPts val="0"/>
                        </a:spcAft>
                        <a:buNone/>
                      </a:pPr>
                      <a:r>
                        <a:t/>
                      </a:r>
                      <a:endParaRPr b="1" sz="1200">
                        <a:latin typeface="EB Garamond"/>
                        <a:ea typeface="EB Garamond"/>
                        <a:cs typeface="EB Garamond"/>
                        <a:sym typeface="EB Garamond"/>
                      </a:endParaRPr>
                    </a:p>
                    <a:p>
                      <a:pPr indent="0" lvl="0" marL="0" rtl="0" algn="ctr">
                        <a:spcBef>
                          <a:spcPts val="0"/>
                        </a:spcBef>
                        <a:spcAft>
                          <a:spcPts val="0"/>
                        </a:spcAft>
                        <a:buNone/>
                      </a:pPr>
                      <a:r>
                        <a:rPr b="1" lang="en" sz="1200">
                          <a:latin typeface="EB Garamond"/>
                          <a:ea typeface="EB Garamond"/>
                          <a:cs typeface="EB Garamond"/>
                          <a:sym typeface="EB Garamond"/>
                        </a:rPr>
                        <a:t>Milestones</a:t>
                      </a:r>
                      <a:endParaRPr b="1" sz="1200">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ctr">
                        <a:lnSpc>
                          <a:spcPct val="100000"/>
                        </a:lnSpc>
                        <a:spcBef>
                          <a:spcPts val="0"/>
                        </a:spcBef>
                        <a:spcAft>
                          <a:spcPts val="0"/>
                        </a:spcAft>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gridSpan="2">
                  <a:txBody>
                    <a:bodyPr/>
                    <a:lstStyle/>
                    <a:p>
                      <a:pPr indent="0" lvl="0" marL="0" marR="0" rtl="0" algn="ctr">
                        <a:lnSpc>
                          <a:spcPct val="100000"/>
                        </a:lnSpc>
                        <a:spcBef>
                          <a:spcPts val="0"/>
                        </a:spcBef>
                        <a:spcAft>
                          <a:spcPts val="0"/>
                        </a:spcAft>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hMerge="1"/>
              </a:tr>
              <a:tr h="640375">
                <a:tc>
                  <a:txBody>
                    <a:bodyPr/>
                    <a:lstStyle/>
                    <a:p>
                      <a:pPr indent="0" lvl="0" marL="0" rtl="0" algn="ctr">
                        <a:spcBef>
                          <a:spcPts val="0"/>
                        </a:spcBef>
                        <a:spcAft>
                          <a:spcPts val="0"/>
                        </a:spcAft>
                        <a:buClr>
                          <a:srgbClr val="000000"/>
                        </a:buClr>
                        <a:buSzPts val="1400"/>
                        <a:buFont typeface="Arial"/>
                        <a:buNone/>
                      </a:pPr>
                      <a:r>
                        <a:t/>
                      </a:r>
                      <a:endParaRPr b="1" sz="1200">
                        <a:latin typeface="EB Garamond"/>
                        <a:ea typeface="EB Garamond"/>
                        <a:cs typeface="EB Garamond"/>
                        <a:sym typeface="EB Garamond"/>
                      </a:endParaRPr>
                    </a:p>
                    <a:p>
                      <a:pPr indent="0" lvl="0" marL="0" rtl="0" algn="ctr">
                        <a:spcBef>
                          <a:spcPts val="0"/>
                        </a:spcBef>
                        <a:spcAft>
                          <a:spcPts val="0"/>
                        </a:spcAft>
                        <a:buClr>
                          <a:srgbClr val="000000"/>
                        </a:buClr>
                        <a:buSzPts val="1400"/>
                        <a:buFont typeface="Arial"/>
                        <a:buNone/>
                      </a:pPr>
                      <a:r>
                        <a:rPr b="1" lang="en" sz="1200">
                          <a:latin typeface="EB Garamond"/>
                          <a:ea typeface="EB Garamond"/>
                          <a:cs typeface="EB Garamond"/>
                          <a:sym typeface="EB Garamond"/>
                        </a:rPr>
                        <a:t>Tasks</a:t>
                      </a:r>
                      <a:endParaRPr b="1" sz="1200" u="none" cap="none" strike="noStrike">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gridSpan="2">
                  <a:txBody>
                    <a:bodyPr/>
                    <a:lstStyle/>
                    <a:p>
                      <a:pPr indent="0" lvl="0" marL="0" marR="0" rtl="0" algn="ctr">
                        <a:lnSpc>
                          <a:spcPct val="100000"/>
                        </a:lnSpc>
                        <a:spcBef>
                          <a:spcPts val="0"/>
                        </a:spcBef>
                        <a:spcAft>
                          <a:spcPts val="0"/>
                        </a:spcAft>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hMerge="1"/>
              </a:tr>
              <a:tr h="857375">
                <a:tc>
                  <a:txBody>
                    <a:bodyPr/>
                    <a:lstStyle/>
                    <a:p>
                      <a:pPr indent="0" lvl="0" marL="0" rtl="0" algn="ctr">
                        <a:spcBef>
                          <a:spcPts val="0"/>
                        </a:spcBef>
                        <a:spcAft>
                          <a:spcPts val="0"/>
                        </a:spcAft>
                        <a:buClr>
                          <a:srgbClr val="000000"/>
                        </a:buClr>
                        <a:buSzPts val="1400"/>
                        <a:buFont typeface="Arial"/>
                        <a:buNone/>
                      </a:pPr>
                      <a:r>
                        <a:t/>
                      </a:r>
                      <a:endParaRPr b="1" sz="1200">
                        <a:latin typeface="EB Garamond"/>
                        <a:ea typeface="EB Garamond"/>
                        <a:cs typeface="EB Garamond"/>
                        <a:sym typeface="EB Garamond"/>
                      </a:endParaRPr>
                    </a:p>
                    <a:p>
                      <a:pPr indent="0" lvl="0" marL="0" rtl="0" algn="ctr">
                        <a:spcBef>
                          <a:spcPts val="0"/>
                        </a:spcBef>
                        <a:spcAft>
                          <a:spcPts val="0"/>
                        </a:spcAft>
                        <a:buClr>
                          <a:srgbClr val="000000"/>
                        </a:buClr>
                        <a:buSzPts val="1400"/>
                        <a:buFont typeface="Arial"/>
                        <a:buNone/>
                      </a:pPr>
                      <a:r>
                        <a:rPr b="1" lang="en" sz="1200">
                          <a:latin typeface="EB Garamond"/>
                          <a:ea typeface="EB Garamond"/>
                          <a:cs typeface="EB Garamond"/>
                          <a:sym typeface="EB Garamond"/>
                        </a:rPr>
                        <a:t>Testing</a:t>
                      </a:r>
                      <a:endParaRPr b="1" sz="1200">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400"/>
                        <a:buFont typeface="Arial"/>
                        <a:buNone/>
                      </a:pPr>
                      <a:r>
                        <a:t/>
                      </a:r>
                      <a:endParaRPr b="1" sz="1200">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t/>
                      </a:r>
                      <a:endParaRPr sz="14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r>
              <a:tr h="54245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200">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400"/>
                        <a:buFont typeface="Arial"/>
                        <a:buNone/>
                      </a:pPr>
                      <a:r>
                        <a:rPr b="1" lang="en" sz="1200">
                          <a:latin typeface="EB Garamond"/>
                          <a:ea typeface="EB Garamond"/>
                          <a:cs typeface="EB Garamond"/>
                          <a:sym typeface="EB Garamond"/>
                        </a:rPr>
                        <a:t>Checklist</a:t>
                      </a:r>
                      <a:endParaRPr b="1" sz="1200" u="none" cap="none" strike="noStrike">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Compatibility with existing Hadoop System, Training and knowledge-based documentations, Testing deployment (Early Access), Stakeholder’s approval, Dependencies Check (Ecosystem), Data Privacy Check</a:t>
                      </a:r>
                      <a:endParaRPr sz="900">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rPr lang="en" sz="900">
                          <a:solidFill>
                            <a:schemeClr val="dk1"/>
                          </a:solidFill>
                          <a:latin typeface="EB Garamond"/>
                          <a:ea typeface="EB Garamond"/>
                          <a:cs typeface="EB Garamond"/>
                          <a:sym typeface="EB Garamond"/>
                        </a:rPr>
                        <a:t>Access documentation, Ability to access necessary data successfully, </a:t>
                      </a:r>
                      <a:r>
                        <a:rPr lang="en" sz="900">
                          <a:solidFill>
                            <a:schemeClr val="dk1"/>
                          </a:solidFill>
                          <a:latin typeface="EB Garamond"/>
                          <a:ea typeface="EB Garamond"/>
                          <a:cs typeface="EB Garamond"/>
                          <a:sym typeface="EB Garamond"/>
                        </a:rPr>
                        <a:t>Training and knowledge-based documentations, Data Privacy Check, Testing deployment (Early Access)</a:t>
                      </a:r>
                      <a:endParaRPr sz="9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None/>
                      </a:pPr>
                      <a:r>
                        <a:rPr lang="en" sz="900">
                          <a:solidFill>
                            <a:schemeClr val="dk1"/>
                          </a:solidFill>
                          <a:latin typeface="EB Garamond"/>
                          <a:ea typeface="EB Garamond"/>
                          <a:cs typeface="EB Garamond"/>
                          <a:sym typeface="EB Garamond"/>
                        </a:rPr>
                        <a:t>Connecting Spark data with Jupyter Notebook and Tableau</a:t>
                      </a:r>
                      <a:endParaRPr sz="9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r>
              <a:tr h="52337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200">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400"/>
                        <a:buFont typeface="Arial"/>
                        <a:buNone/>
                      </a:pPr>
                      <a:r>
                        <a:rPr b="1" lang="en" sz="1200">
                          <a:latin typeface="EB Garamond"/>
                          <a:ea typeface="EB Garamond"/>
                          <a:cs typeface="EB Garamond"/>
                          <a:sym typeface="EB Garamond"/>
                        </a:rPr>
                        <a:t>Criteria</a:t>
                      </a:r>
                      <a:endParaRPr b="1" sz="1200" u="none" cap="none" strike="noStrike">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The ability to install/run Apache Spark successfully on HDFS layer</a:t>
                      </a:r>
                      <a:r>
                        <a:rPr lang="en" sz="900">
                          <a:solidFill>
                            <a:schemeClr val="dk1"/>
                          </a:solidFill>
                          <a:latin typeface="EB Garamond"/>
                          <a:ea typeface="EB Garamond"/>
                          <a:cs typeface="EB Garamond"/>
                          <a:sym typeface="EB Garamond"/>
                        </a:rPr>
                        <a:t>      </a:t>
                      </a:r>
                      <a:endParaRPr sz="900" u="none" cap="none" strike="noStrike">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Data consistency, Speed enhancement achieved (Test with number of queries) </a:t>
                      </a:r>
                      <a:endParaRPr sz="900">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Data consistency</a:t>
                      </a:r>
                      <a:endParaRPr sz="900">
                        <a:solidFill>
                          <a:schemeClr val="dk1"/>
                        </a:solidFill>
                        <a:latin typeface="EB Garamond"/>
                        <a:ea typeface="EB Garamond"/>
                        <a:cs typeface="EB Garamond"/>
                        <a:sym typeface="EB Garamond"/>
                      </a:endParaRPr>
                    </a:p>
                  </a:txBody>
                  <a:tcPr marT="34300" marB="34300" marR="91450" marL="91450">
                    <a:solidFill>
                      <a:srgbClr val="D8D8D8">
                        <a:alpha val="46270"/>
                      </a:srgbClr>
                    </a:solidFill>
                  </a:tcPr>
                </a:tc>
              </a:tr>
            </a:tbl>
          </a:graphicData>
        </a:graphic>
      </p:graphicFrame>
      <p:sp>
        <p:nvSpPr>
          <p:cNvPr id="1213" name="Google Shape;1213;p58"/>
          <p:cNvSpPr/>
          <p:nvPr/>
        </p:nvSpPr>
        <p:spPr>
          <a:xfrm>
            <a:off x="1704288" y="665925"/>
            <a:ext cx="2487900" cy="22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Q1</a:t>
            </a:r>
            <a:endParaRPr b="1">
              <a:latin typeface="EB Garamond"/>
              <a:ea typeface="EB Garamond"/>
              <a:cs typeface="EB Garamond"/>
              <a:sym typeface="EB Garamond"/>
            </a:endParaRPr>
          </a:p>
        </p:txBody>
      </p:sp>
      <p:sp>
        <p:nvSpPr>
          <p:cNvPr id="1214" name="Google Shape;1214;p58"/>
          <p:cNvSpPr/>
          <p:nvPr/>
        </p:nvSpPr>
        <p:spPr>
          <a:xfrm>
            <a:off x="4323638" y="665913"/>
            <a:ext cx="4348200" cy="22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Q2</a:t>
            </a:r>
            <a:endParaRPr b="1">
              <a:latin typeface="EB Garamond"/>
              <a:ea typeface="EB Garamond"/>
              <a:cs typeface="EB Garamond"/>
              <a:sym typeface="EB Garamond"/>
            </a:endParaRPr>
          </a:p>
        </p:txBody>
      </p:sp>
      <p:sp>
        <p:nvSpPr>
          <p:cNvPr id="1215" name="Google Shape;1215;p58"/>
          <p:cNvSpPr/>
          <p:nvPr/>
        </p:nvSpPr>
        <p:spPr>
          <a:xfrm>
            <a:off x="1704288" y="938875"/>
            <a:ext cx="7980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Jan</a:t>
            </a:r>
            <a:endParaRPr b="1">
              <a:latin typeface="EB Garamond"/>
              <a:ea typeface="EB Garamond"/>
              <a:cs typeface="EB Garamond"/>
              <a:sym typeface="EB Garamond"/>
            </a:endParaRPr>
          </a:p>
        </p:txBody>
      </p:sp>
      <p:sp>
        <p:nvSpPr>
          <p:cNvPr id="1216" name="Google Shape;1216;p58"/>
          <p:cNvSpPr/>
          <p:nvPr/>
        </p:nvSpPr>
        <p:spPr>
          <a:xfrm>
            <a:off x="2549238" y="938875"/>
            <a:ext cx="7980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Feb</a:t>
            </a:r>
            <a:endParaRPr b="1">
              <a:latin typeface="EB Garamond"/>
              <a:ea typeface="EB Garamond"/>
              <a:cs typeface="EB Garamond"/>
              <a:sym typeface="EB Garamond"/>
            </a:endParaRPr>
          </a:p>
        </p:txBody>
      </p:sp>
      <p:sp>
        <p:nvSpPr>
          <p:cNvPr id="1217" name="Google Shape;1217;p58"/>
          <p:cNvSpPr/>
          <p:nvPr/>
        </p:nvSpPr>
        <p:spPr>
          <a:xfrm>
            <a:off x="3394188" y="938875"/>
            <a:ext cx="7980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March</a:t>
            </a:r>
            <a:endParaRPr b="1">
              <a:latin typeface="EB Garamond"/>
              <a:ea typeface="EB Garamond"/>
              <a:cs typeface="EB Garamond"/>
              <a:sym typeface="EB Garamond"/>
            </a:endParaRPr>
          </a:p>
        </p:txBody>
      </p:sp>
      <p:sp>
        <p:nvSpPr>
          <p:cNvPr id="1218" name="Google Shape;1218;p58"/>
          <p:cNvSpPr/>
          <p:nvPr/>
        </p:nvSpPr>
        <p:spPr>
          <a:xfrm>
            <a:off x="4299163" y="938875"/>
            <a:ext cx="13944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April</a:t>
            </a:r>
            <a:endParaRPr b="1">
              <a:latin typeface="EB Garamond"/>
              <a:ea typeface="EB Garamond"/>
              <a:cs typeface="EB Garamond"/>
              <a:sym typeface="EB Garamond"/>
            </a:endParaRPr>
          </a:p>
        </p:txBody>
      </p:sp>
      <p:sp>
        <p:nvSpPr>
          <p:cNvPr id="1219" name="Google Shape;1219;p58"/>
          <p:cNvSpPr/>
          <p:nvPr/>
        </p:nvSpPr>
        <p:spPr>
          <a:xfrm>
            <a:off x="5796450" y="938875"/>
            <a:ext cx="13944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May</a:t>
            </a:r>
            <a:endParaRPr b="1">
              <a:latin typeface="EB Garamond"/>
              <a:ea typeface="EB Garamond"/>
              <a:cs typeface="EB Garamond"/>
              <a:sym typeface="EB Garamond"/>
            </a:endParaRPr>
          </a:p>
        </p:txBody>
      </p:sp>
      <p:sp>
        <p:nvSpPr>
          <p:cNvPr id="1220" name="Google Shape;1220;p58"/>
          <p:cNvSpPr/>
          <p:nvPr/>
        </p:nvSpPr>
        <p:spPr>
          <a:xfrm>
            <a:off x="7293763" y="938875"/>
            <a:ext cx="13944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B Garamond"/>
                <a:ea typeface="EB Garamond"/>
                <a:cs typeface="EB Garamond"/>
                <a:sym typeface="EB Garamond"/>
              </a:rPr>
              <a:t>June</a:t>
            </a:r>
            <a:endParaRPr b="1">
              <a:latin typeface="EB Garamond"/>
              <a:ea typeface="EB Garamond"/>
              <a:cs typeface="EB Garamond"/>
              <a:sym typeface="EB Garamond"/>
            </a:endParaRPr>
          </a:p>
        </p:txBody>
      </p:sp>
      <p:sp>
        <p:nvSpPr>
          <p:cNvPr id="1221" name="Google Shape;1221;p58"/>
          <p:cNvSpPr/>
          <p:nvPr/>
        </p:nvSpPr>
        <p:spPr>
          <a:xfrm>
            <a:off x="1704288" y="1779625"/>
            <a:ext cx="7980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B Garamond"/>
                <a:ea typeface="EB Garamond"/>
                <a:cs typeface="EB Garamond"/>
                <a:sym typeface="EB Garamond"/>
              </a:rPr>
              <a:t>Integrate Spark with YARN</a:t>
            </a:r>
            <a:endParaRPr sz="1000">
              <a:latin typeface="EB Garamond"/>
              <a:ea typeface="EB Garamond"/>
              <a:cs typeface="EB Garamond"/>
              <a:sym typeface="EB Garamond"/>
            </a:endParaRPr>
          </a:p>
        </p:txBody>
      </p:sp>
      <p:sp>
        <p:nvSpPr>
          <p:cNvPr id="1222" name="Google Shape;1222;p58"/>
          <p:cNvSpPr/>
          <p:nvPr/>
        </p:nvSpPr>
        <p:spPr>
          <a:xfrm>
            <a:off x="2549238" y="1779625"/>
            <a:ext cx="7980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B Garamond"/>
                <a:ea typeface="EB Garamond"/>
                <a:cs typeface="EB Garamond"/>
                <a:sym typeface="EB Garamond"/>
              </a:rPr>
              <a:t>Integrate Spark on HDFS Layer</a:t>
            </a:r>
            <a:endParaRPr sz="1000">
              <a:latin typeface="EB Garamond"/>
              <a:ea typeface="EB Garamond"/>
              <a:cs typeface="EB Garamond"/>
              <a:sym typeface="EB Garamond"/>
            </a:endParaRPr>
          </a:p>
        </p:txBody>
      </p:sp>
      <p:sp>
        <p:nvSpPr>
          <p:cNvPr id="1223" name="Google Shape;1223;p58"/>
          <p:cNvSpPr/>
          <p:nvPr/>
        </p:nvSpPr>
        <p:spPr>
          <a:xfrm>
            <a:off x="4712713" y="1779575"/>
            <a:ext cx="19221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a:ea typeface="EB Garamond"/>
                <a:cs typeface="EB Garamond"/>
                <a:sym typeface="EB Garamond"/>
              </a:rPr>
              <a:t>Library upgrades for analyst to identify key customer segments</a:t>
            </a:r>
            <a:endParaRPr sz="1100">
              <a:latin typeface="EB Garamond"/>
              <a:ea typeface="EB Garamond"/>
              <a:cs typeface="EB Garamond"/>
              <a:sym typeface="EB Garamond"/>
            </a:endParaRPr>
          </a:p>
        </p:txBody>
      </p:sp>
      <p:sp>
        <p:nvSpPr>
          <p:cNvPr id="1224" name="Google Shape;1224;p58"/>
          <p:cNvSpPr/>
          <p:nvPr/>
        </p:nvSpPr>
        <p:spPr>
          <a:xfrm>
            <a:off x="7490738" y="1779575"/>
            <a:ext cx="11811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EB Garamond"/>
                <a:ea typeface="EB Garamond"/>
                <a:cs typeface="EB Garamond"/>
                <a:sym typeface="EB Garamond"/>
              </a:rPr>
              <a:t>Data Visualization feature for implementing  business strategies</a:t>
            </a:r>
            <a:endParaRPr sz="1000">
              <a:latin typeface="EB Garamond"/>
              <a:ea typeface="EB Garamond"/>
              <a:cs typeface="EB Garamond"/>
              <a:sym typeface="EB Garamond"/>
            </a:endParaRPr>
          </a:p>
        </p:txBody>
      </p:sp>
      <p:sp>
        <p:nvSpPr>
          <p:cNvPr id="1225" name="Google Shape;1225;p58"/>
          <p:cNvSpPr/>
          <p:nvPr/>
        </p:nvSpPr>
        <p:spPr>
          <a:xfrm>
            <a:off x="1704288" y="1218688"/>
            <a:ext cx="2487900" cy="504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200">
                <a:solidFill>
                  <a:schemeClr val="dk1"/>
                </a:solidFill>
                <a:latin typeface="EB Garamond"/>
                <a:ea typeface="EB Garamond"/>
                <a:cs typeface="EB Garamond"/>
                <a:sym typeface="EB Garamond"/>
              </a:rPr>
              <a:t>Launch</a:t>
            </a:r>
            <a:r>
              <a:rPr b="1" lang="en" sz="1200">
                <a:solidFill>
                  <a:schemeClr val="dk1"/>
                </a:solidFill>
                <a:latin typeface="EB Garamond"/>
                <a:ea typeface="EB Garamond"/>
                <a:cs typeface="EB Garamond"/>
                <a:sym typeface="EB Garamond"/>
              </a:rPr>
              <a:t> Spark on HDFS </a:t>
            </a:r>
            <a:endParaRPr sz="1000"/>
          </a:p>
        </p:txBody>
      </p:sp>
      <p:sp>
        <p:nvSpPr>
          <p:cNvPr id="1226" name="Google Shape;1226;p58"/>
          <p:cNvSpPr/>
          <p:nvPr/>
        </p:nvSpPr>
        <p:spPr>
          <a:xfrm>
            <a:off x="4323638" y="1218700"/>
            <a:ext cx="2147700" cy="504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EB Garamond"/>
                <a:ea typeface="EB Garamond"/>
                <a:cs typeface="EB Garamond"/>
                <a:sym typeface="EB Garamond"/>
              </a:rPr>
              <a:t>Release Spark Data Connection modules to Data Analyst to access data in HDFS &amp; do ML</a:t>
            </a:r>
            <a:endParaRPr b="1" sz="1100">
              <a:solidFill>
                <a:schemeClr val="dk1"/>
              </a:solidFill>
              <a:latin typeface="EB Garamond"/>
              <a:ea typeface="EB Garamond"/>
              <a:cs typeface="EB Garamond"/>
              <a:sym typeface="EB Garamond"/>
            </a:endParaRPr>
          </a:p>
        </p:txBody>
      </p:sp>
      <p:sp>
        <p:nvSpPr>
          <p:cNvPr id="1227" name="Google Shape;1227;p58"/>
          <p:cNvSpPr/>
          <p:nvPr/>
        </p:nvSpPr>
        <p:spPr>
          <a:xfrm>
            <a:off x="6561938" y="1218675"/>
            <a:ext cx="2109900" cy="504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EB Garamond"/>
                <a:ea typeface="EB Garamond"/>
                <a:cs typeface="EB Garamond"/>
                <a:sym typeface="EB Garamond"/>
              </a:rPr>
              <a:t>Release Dashboards with Customer Segmentation to PM and MM by Data Analyst</a:t>
            </a:r>
            <a:endParaRPr sz="900"/>
          </a:p>
        </p:txBody>
      </p:sp>
      <p:sp>
        <p:nvSpPr>
          <p:cNvPr id="1228" name="Google Shape;1228;p58"/>
          <p:cNvSpPr/>
          <p:nvPr/>
        </p:nvSpPr>
        <p:spPr>
          <a:xfrm>
            <a:off x="1704288" y="2390950"/>
            <a:ext cx="798000" cy="58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EB Garamond"/>
                <a:ea typeface="EB Garamond"/>
                <a:cs typeface="EB Garamond"/>
                <a:sym typeface="EB Garamond"/>
              </a:rPr>
              <a:t>Design Spark Architecture</a:t>
            </a:r>
            <a:endParaRPr sz="900">
              <a:latin typeface="EB Garamond"/>
              <a:ea typeface="EB Garamond"/>
              <a:cs typeface="EB Garamond"/>
              <a:sym typeface="EB Garamond"/>
            </a:endParaRPr>
          </a:p>
        </p:txBody>
      </p:sp>
      <p:sp>
        <p:nvSpPr>
          <p:cNvPr id="1229" name="Google Shape;1229;p58"/>
          <p:cNvSpPr/>
          <p:nvPr/>
        </p:nvSpPr>
        <p:spPr>
          <a:xfrm>
            <a:off x="3394188" y="2684025"/>
            <a:ext cx="798000" cy="29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EB Garamond"/>
                <a:ea typeface="EB Garamond"/>
                <a:cs typeface="EB Garamond"/>
                <a:sym typeface="EB Garamond"/>
              </a:rPr>
              <a:t>Cust. Req. analysis</a:t>
            </a:r>
            <a:endParaRPr sz="900">
              <a:latin typeface="EB Garamond"/>
              <a:ea typeface="EB Garamond"/>
              <a:cs typeface="EB Garamond"/>
              <a:sym typeface="EB Garamond"/>
            </a:endParaRPr>
          </a:p>
        </p:txBody>
      </p:sp>
      <p:sp>
        <p:nvSpPr>
          <p:cNvPr id="1230" name="Google Shape;1230;p58"/>
          <p:cNvSpPr/>
          <p:nvPr/>
        </p:nvSpPr>
        <p:spPr>
          <a:xfrm>
            <a:off x="2776588" y="2419450"/>
            <a:ext cx="968700" cy="22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EB Garamond"/>
                <a:ea typeface="EB Garamond"/>
                <a:cs typeface="EB Garamond"/>
                <a:sym typeface="EB Garamond"/>
              </a:rPr>
              <a:t>Data Access to Analyst</a:t>
            </a:r>
            <a:endParaRPr sz="900">
              <a:latin typeface="EB Garamond"/>
              <a:ea typeface="EB Garamond"/>
              <a:cs typeface="EB Garamond"/>
              <a:sym typeface="EB Garamond"/>
            </a:endParaRPr>
          </a:p>
        </p:txBody>
      </p:sp>
      <p:sp>
        <p:nvSpPr>
          <p:cNvPr id="1231" name="Google Shape;1231;p58"/>
          <p:cNvSpPr/>
          <p:nvPr/>
        </p:nvSpPr>
        <p:spPr>
          <a:xfrm>
            <a:off x="4257950" y="2419350"/>
            <a:ext cx="1435500" cy="55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a:ea typeface="EB Garamond"/>
                <a:cs typeface="EB Garamond"/>
                <a:sym typeface="EB Garamond"/>
              </a:rPr>
              <a:t>Internal clients approval</a:t>
            </a:r>
            <a:endParaRPr sz="1100">
              <a:latin typeface="EB Garamond"/>
              <a:ea typeface="EB Garamond"/>
              <a:cs typeface="EB Garamond"/>
              <a:sym typeface="EB Garamond"/>
            </a:endParaRPr>
          </a:p>
        </p:txBody>
      </p:sp>
      <p:sp>
        <p:nvSpPr>
          <p:cNvPr id="1232" name="Google Shape;1232;p58"/>
          <p:cNvSpPr/>
          <p:nvPr/>
        </p:nvSpPr>
        <p:spPr>
          <a:xfrm>
            <a:off x="5887800" y="2419350"/>
            <a:ext cx="1303200" cy="55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a:ea typeface="EB Garamond"/>
                <a:cs typeface="EB Garamond"/>
                <a:sym typeface="EB Garamond"/>
              </a:rPr>
              <a:t>Database Improvement</a:t>
            </a:r>
            <a:endParaRPr sz="1100">
              <a:latin typeface="EB Garamond"/>
              <a:ea typeface="EB Garamond"/>
              <a:cs typeface="EB Garamond"/>
              <a:sym typeface="EB Garamond"/>
            </a:endParaRPr>
          </a:p>
        </p:txBody>
      </p:sp>
      <p:sp>
        <p:nvSpPr>
          <p:cNvPr id="1233" name="Google Shape;1233;p58"/>
          <p:cNvSpPr/>
          <p:nvPr/>
        </p:nvSpPr>
        <p:spPr>
          <a:xfrm>
            <a:off x="7261375" y="2419374"/>
            <a:ext cx="1459200" cy="55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a:ea typeface="EB Garamond"/>
                <a:cs typeface="EB Garamond"/>
                <a:sym typeface="EB Garamond"/>
              </a:rPr>
              <a:t>Update the API documentation</a:t>
            </a:r>
            <a:endParaRPr sz="1100">
              <a:latin typeface="EB Garamond"/>
              <a:ea typeface="EB Garamond"/>
              <a:cs typeface="EB Garamond"/>
              <a:sym typeface="EB Garamond"/>
            </a:endParaRPr>
          </a:p>
        </p:txBody>
      </p:sp>
      <p:sp>
        <p:nvSpPr>
          <p:cNvPr id="1234" name="Google Shape;1234;p58"/>
          <p:cNvSpPr/>
          <p:nvPr/>
        </p:nvSpPr>
        <p:spPr>
          <a:xfrm>
            <a:off x="1704300" y="3029138"/>
            <a:ext cx="798000" cy="169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Unit Testing</a:t>
            </a:r>
            <a:endParaRPr sz="600">
              <a:latin typeface="EB Garamond"/>
              <a:ea typeface="EB Garamond"/>
              <a:cs typeface="EB Garamond"/>
              <a:sym typeface="EB Garamond"/>
            </a:endParaRPr>
          </a:p>
        </p:txBody>
      </p:sp>
      <p:sp>
        <p:nvSpPr>
          <p:cNvPr id="1235" name="Google Shape;1235;p58"/>
          <p:cNvSpPr/>
          <p:nvPr/>
        </p:nvSpPr>
        <p:spPr>
          <a:xfrm>
            <a:off x="1857925" y="3217425"/>
            <a:ext cx="798000" cy="16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Functional Testin</a:t>
            </a:r>
            <a:r>
              <a:rPr lang="en" sz="700">
                <a:latin typeface="EB Garamond"/>
                <a:ea typeface="EB Garamond"/>
                <a:cs typeface="EB Garamond"/>
                <a:sym typeface="EB Garamond"/>
              </a:rPr>
              <a:t>g</a:t>
            </a:r>
            <a:endParaRPr sz="700">
              <a:latin typeface="EB Garamond"/>
              <a:ea typeface="EB Garamond"/>
              <a:cs typeface="EB Garamond"/>
              <a:sym typeface="EB Garamond"/>
            </a:endParaRPr>
          </a:p>
        </p:txBody>
      </p:sp>
      <p:sp>
        <p:nvSpPr>
          <p:cNvPr id="1236" name="Google Shape;1236;p58"/>
          <p:cNvSpPr/>
          <p:nvPr/>
        </p:nvSpPr>
        <p:spPr>
          <a:xfrm>
            <a:off x="2035600" y="3405725"/>
            <a:ext cx="1047900" cy="169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Integration &amp; Installation </a:t>
            </a:r>
            <a:r>
              <a:rPr lang="en" sz="600">
                <a:latin typeface="EB Garamond"/>
                <a:ea typeface="EB Garamond"/>
                <a:cs typeface="EB Garamond"/>
                <a:sym typeface="EB Garamond"/>
              </a:rPr>
              <a:t>Testin</a:t>
            </a:r>
            <a:r>
              <a:rPr lang="en" sz="700">
                <a:latin typeface="EB Garamond"/>
                <a:ea typeface="EB Garamond"/>
                <a:cs typeface="EB Garamond"/>
                <a:sym typeface="EB Garamond"/>
              </a:rPr>
              <a:t>g</a:t>
            </a:r>
            <a:endParaRPr sz="700">
              <a:latin typeface="EB Garamond"/>
              <a:ea typeface="EB Garamond"/>
              <a:cs typeface="EB Garamond"/>
              <a:sym typeface="EB Garamond"/>
            </a:endParaRPr>
          </a:p>
        </p:txBody>
      </p:sp>
      <p:sp>
        <p:nvSpPr>
          <p:cNvPr id="1237" name="Google Shape;1237;p58"/>
          <p:cNvSpPr/>
          <p:nvPr/>
        </p:nvSpPr>
        <p:spPr>
          <a:xfrm>
            <a:off x="2771100" y="3029138"/>
            <a:ext cx="798000" cy="169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Unit Testing</a:t>
            </a:r>
            <a:endParaRPr sz="600">
              <a:latin typeface="EB Garamond"/>
              <a:ea typeface="EB Garamond"/>
              <a:cs typeface="EB Garamond"/>
              <a:sym typeface="EB Garamond"/>
            </a:endParaRPr>
          </a:p>
        </p:txBody>
      </p:sp>
      <p:sp>
        <p:nvSpPr>
          <p:cNvPr id="1238" name="Google Shape;1238;p58"/>
          <p:cNvSpPr/>
          <p:nvPr/>
        </p:nvSpPr>
        <p:spPr>
          <a:xfrm>
            <a:off x="3083500" y="3217425"/>
            <a:ext cx="798000" cy="16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Functional Testin</a:t>
            </a:r>
            <a:r>
              <a:rPr lang="en" sz="700">
                <a:latin typeface="EB Garamond"/>
                <a:ea typeface="EB Garamond"/>
                <a:cs typeface="EB Garamond"/>
                <a:sym typeface="EB Garamond"/>
              </a:rPr>
              <a:t>g</a:t>
            </a:r>
            <a:endParaRPr sz="700">
              <a:latin typeface="EB Garamond"/>
              <a:ea typeface="EB Garamond"/>
              <a:cs typeface="EB Garamond"/>
              <a:sym typeface="EB Garamond"/>
            </a:endParaRPr>
          </a:p>
        </p:txBody>
      </p:sp>
      <p:sp>
        <p:nvSpPr>
          <p:cNvPr id="1239" name="Google Shape;1239;p58"/>
          <p:cNvSpPr/>
          <p:nvPr/>
        </p:nvSpPr>
        <p:spPr>
          <a:xfrm>
            <a:off x="3269250" y="3405700"/>
            <a:ext cx="923100" cy="169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Integration &amp; Installation Testin</a:t>
            </a:r>
            <a:r>
              <a:rPr lang="en" sz="700">
                <a:latin typeface="EB Garamond"/>
                <a:ea typeface="EB Garamond"/>
                <a:cs typeface="EB Garamond"/>
                <a:sym typeface="EB Garamond"/>
              </a:rPr>
              <a:t>g</a:t>
            </a:r>
            <a:endParaRPr sz="700">
              <a:latin typeface="EB Garamond"/>
              <a:ea typeface="EB Garamond"/>
              <a:cs typeface="EB Garamond"/>
              <a:sym typeface="EB Garamond"/>
            </a:endParaRPr>
          </a:p>
        </p:txBody>
      </p:sp>
      <p:sp>
        <p:nvSpPr>
          <p:cNvPr id="1240" name="Google Shape;1240;p58"/>
          <p:cNvSpPr/>
          <p:nvPr/>
        </p:nvSpPr>
        <p:spPr>
          <a:xfrm>
            <a:off x="4309075" y="3215125"/>
            <a:ext cx="923100" cy="16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Performance</a:t>
            </a:r>
            <a:r>
              <a:rPr b="1" lang="en" sz="600">
                <a:latin typeface="EB Garamond"/>
                <a:ea typeface="EB Garamond"/>
                <a:cs typeface="EB Garamond"/>
                <a:sym typeface="EB Garamond"/>
              </a:rPr>
              <a:t> </a:t>
            </a:r>
            <a:r>
              <a:rPr lang="en" sz="600">
                <a:latin typeface="EB Garamond"/>
                <a:ea typeface="EB Garamond"/>
                <a:cs typeface="EB Garamond"/>
                <a:sym typeface="EB Garamond"/>
              </a:rPr>
              <a:t>Testing</a:t>
            </a:r>
            <a:endParaRPr sz="600">
              <a:latin typeface="EB Garamond"/>
              <a:ea typeface="EB Garamond"/>
              <a:cs typeface="EB Garamond"/>
              <a:sym typeface="EB Garamond"/>
            </a:endParaRPr>
          </a:p>
        </p:txBody>
      </p:sp>
      <p:sp>
        <p:nvSpPr>
          <p:cNvPr id="1241" name="Google Shape;1241;p58"/>
          <p:cNvSpPr/>
          <p:nvPr/>
        </p:nvSpPr>
        <p:spPr>
          <a:xfrm>
            <a:off x="4441300" y="3405625"/>
            <a:ext cx="798000" cy="169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EB Garamond"/>
                <a:ea typeface="EB Garamond"/>
                <a:cs typeface="EB Garamond"/>
                <a:sym typeface="EB Garamond"/>
              </a:rPr>
              <a:t>Security </a:t>
            </a:r>
            <a:r>
              <a:rPr lang="en" sz="600">
                <a:latin typeface="EB Garamond"/>
                <a:ea typeface="EB Garamond"/>
                <a:cs typeface="EB Garamond"/>
                <a:sym typeface="EB Garamond"/>
              </a:rPr>
              <a:t>Testing</a:t>
            </a:r>
            <a:endParaRPr sz="600">
              <a:latin typeface="EB Garamond"/>
              <a:ea typeface="EB Garamond"/>
              <a:cs typeface="EB Garamond"/>
              <a:sym typeface="EB Garamond"/>
            </a:endParaRPr>
          </a:p>
        </p:txBody>
      </p:sp>
      <p:sp>
        <p:nvSpPr>
          <p:cNvPr id="1242" name="Google Shape;1242;p58"/>
          <p:cNvSpPr/>
          <p:nvPr/>
        </p:nvSpPr>
        <p:spPr>
          <a:xfrm>
            <a:off x="5386850" y="3405625"/>
            <a:ext cx="1803900" cy="169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EB Garamond"/>
                <a:ea typeface="EB Garamond"/>
                <a:cs typeface="EB Garamond"/>
                <a:sym typeface="EB Garamond"/>
              </a:rPr>
              <a:t>Alpha Testing </a:t>
            </a:r>
            <a:endParaRPr sz="900">
              <a:latin typeface="EB Garamond"/>
              <a:ea typeface="EB Garamond"/>
              <a:cs typeface="EB Garamond"/>
              <a:sym typeface="EB Garamond"/>
            </a:endParaRPr>
          </a:p>
        </p:txBody>
      </p:sp>
      <p:sp>
        <p:nvSpPr>
          <p:cNvPr id="1243" name="Google Shape;1243;p58"/>
          <p:cNvSpPr/>
          <p:nvPr/>
        </p:nvSpPr>
        <p:spPr>
          <a:xfrm>
            <a:off x="5386825" y="3215125"/>
            <a:ext cx="1803900" cy="16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EB Garamond"/>
                <a:ea typeface="EB Garamond"/>
                <a:cs typeface="EB Garamond"/>
                <a:sym typeface="EB Garamond"/>
              </a:rPr>
              <a:t>Beta </a:t>
            </a:r>
            <a:r>
              <a:rPr lang="en" sz="900">
                <a:latin typeface="EB Garamond"/>
                <a:ea typeface="EB Garamond"/>
                <a:cs typeface="EB Garamond"/>
                <a:sym typeface="EB Garamond"/>
              </a:rPr>
              <a:t>Testing </a:t>
            </a:r>
            <a:endParaRPr sz="900">
              <a:latin typeface="EB Garamond"/>
              <a:ea typeface="EB Garamond"/>
              <a:cs typeface="EB Garamond"/>
              <a:sym typeface="EB Garamond"/>
            </a:endParaRPr>
          </a:p>
        </p:txBody>
      </p:sp>
      <p:sp>
        <p:nvSpPr>
          <p:cNvPr id="1244" name="Google Shape;1244;p58"/>
          <p:cNvSpPr/>
          <p:nvPr/>
        </p:nvSpPr>
        <p:spPr>
          <a:xfrm>
            <a:off x="1653025" y="3629900"/>
            <a:ext cx="2583600" cy="135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EB Garamond"/>
                <a:ea typeface="EB Garamond"/>
                <a:cs typeface="EB Garamond"/>
                <a:sym typeface="EB Garamond"/>
              </a:rPr>
              <a:t>                       Bug Tracking and Management</a:t>
            </a:r>
            <a:endParaRPr sz="900">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9"/>
          <p:cNvSpPr txBox="1"/>
          <p:nvPr>
            <p:ph idx="1" type="subTitle"/>
          </p:nvPr>
        </p:nvSpPr>
        <p:spPr>
          <a:xfrm>
            <a:off x="2213250" y="521925"/>
            <a:ext cx="4717500" cy="111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Risk Management &amp; SW Disasters</a:t>
            </a:r>
            <a:endParaRPr b="1" sz="3000">
              <a:solidFill>
                <a:schemeClr val="dk1"/>
              </a:solidFill>
              <a:latin typeface="Montserrat"/>
              <a:ea typeface="Montserrat"/>
              <a:cs typeface="Montserrat"/>
              <a:sym typeface="Montserrat"/>
            </a:endParaRPr>
          </a:p>
        </p:txBody>
      </p:sp>
      <p:sp>
        <p:nvSpPr>
          <p:cNvPr id="1250" name="Google Shape;125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51" name="Google Shape;1251;p59"/>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252" name="Google Shape;1252;p59"/>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sp>
        <p:nvSpPr>
          <p:cNvPr id="1263" name="Google Shape;1263;p6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Risks  &amp; Mitigation</a:t>
            </a:r>
            <a:endParaRPr/>
          </a:p>
        </p:txBody>
      </p:sp>
      <p:sp>
        <p:nvSpPr>
          <p:cNvPr id="1264" name="Google Shape;1264;p60"/>
          <p:cNvSpPr txBox="1"/>
          <p:nvPr/>
        </p:nvSpPr>
        <p:spPr>
          <a:xfrm>
            <a:off x="663850" y="950625"/>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Business Risks involved with Apache Spark</a:t>
            </a:r>
            <a:endParaRPr b="1">
              <a:latin typeface="EB Garamond"/>
              <a:ea typeface="EB Garamond"/>
              <a:cs typeface="EB Garamond"/>
              <a:sym typeface="EB Garamond"/>
            </a:endParaRPr>
          </a:p>
        </p:txBody>
      </p:sp>
      <p:graphicFrame>
        <p:nvGraphicFramePr>
          <p:cNvPr id="1265" name="Google Shape;1265;p60"/>
          <p:cNvGraphicFramePr/>
          <p:nvPr/>
        </p:nvGraphicFramePr>
        <p:xfrm>
          <a:off x="489663" y="1350813"/>
          <a:ext cx="3000000" cy="3000000"/>
        </p:xfrm>
        <a:graphic>
          <a:graphicData uri="http://schemas.openxmlformats.org/drawingml/2006/table">
            <a:tbl>
              <a:tblPr>
                <a:noFill/>
                <a:tableStyleId>{DD01734B-D572-4965-821C-8652CC30D2E9}</a:tableStyleId>
              </a:tblPr>
              <a:tblGrid>
                <a:gridCol w="760550"/>
                <a:gridCol w="2343050"/>
                <a:gridCol w="2702225"/>
                <a:gridCol w="2261275"/>
              </a:tblGrid>
              <a:tr h="365725">
                <a:tc>
                  <a:txBody>
                    <a:bodyPr/>
                    <a:lstStyle/>
                    <a:p>
                      <a:pPr indent="0" lvl="0" marL="0" rtl="0" algn="just">
                        <a:spcBef>
                          <a:spcPts val="0"/>
                        </a:spcBef>
                        <a:spcAft>
                          <a:spcPts val="0"/>
                        </a:spcAft>
                        <a:buNone/>
                      </a:pPr>
                      <a:r>
                        <a:rPr b="1" lang="en" sz="1200">
                          <a:latin typeface="EB Garamond"/>
                          <a:ea typeface="EB Garamond"/>
                          <a:cs typeface="EB Garamond"/>
                          <a:sym typeface="EB Garamond"/>
                        </a:rPr>
                        <a:t>Priority</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EB Garamond"/>
                          <a:ea typeface="EB Garamond"/>
                          <a:cs typeface="EB Garamond"/>
                          <a:sym typeface="EB Garamond"/>
                        </a:rPr>
                        <a:t>  Risks</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EB Garamond"/>
                          <a:ea typeface="EB Garamond"/>
                          <a:cs typeface="EB Garamond"/>
                          <a:sym typeface="EB Garamond"/>
                        </a:rPr>
                        <a:t>   Severity/Probability</a:t>
                      </a:r>
                      <a:endParaRPr b="1" sz="1200">
                        <a:latin typeface="EB Garamond"/>
                        <a:ea typeface="EB Garamond"/>
                        <a:cs typeface="EB Garamond"/>
                        <a:sym typeface="EB Garamond"/>
                      </a:endParaRPr>
                    </a:p>
                    <a:p>
                      <a:pPr indent="0" lvl="0" marL="0" rtl="0" algn="just">
                        <a:spcBef>
                          <a:spcPts val="0"/>
                        </a:spcBef>
                        <a:spcAft>
                          <a:spcPts val="0"/>
                        </a:spcAft>
                        <a:buNone/>
                      </a:pPr>
                      <a:r>
                        <a:rPr b="1" lang="en" sz="1200">
                          <a:latin typeface="EB Garamond"/>
                          <a:ea typeface="EB Garamond"/>
                          <a:cs typeface="EB Garamond"/>
                          <a:sym typeface="EB Garamond"/>
                        </a:rPr>
                        <a:t>        Risk Level</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just">
                        <a:spcBef>
                          <a:spcPts val="0"/>
                        </a:spcBef>
                        <a:spcAft>
                          <a:spcPts val="0"/>
                        </a:spcAft>
                        <a:buNone/>
                      </a:pPr>
                      <a:r>
                        <a:rPr b="1" lang="en" sz="1200">
                          <a:latin typeface="EB Garamond"/>
                          <a:ea typeface="EB Garamond"/>
                          <a:cs typeface="EB Garamond"/>
                          <a:sym typeface="EB Garamond"/>
                        </a:rPr>
                        <a:t>  </a:t>
                      </a:r>
                      <a:r>
                        <a:rPr b="1" lang="en" sz="1200">
                          <a:latin typeface="EB Garamond"/>
                          <a:ea typeface="EB Garamond"/>
                          <a:cs typeface="EB Garamond"/>
                          <a:sym typeface="EB Garamond"/>
                        </a:rPr>
                        <a:t>Mitigation</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1029625">
                <a:tc>
                  <a:txBody>
                    <a:bodyPr/>
                    <a:lstStyle/>
                    <a:p>
                      <a:pPr indent="0" lvl="0" marL="0" rtl="0" algn="l">
                        <a:spcBef>
                          <a:spcPts val="0"/>
                        </a:spcBef>
                        <a:spcAft>
                          <a:spcPts val="0"/>
                        </a:spcAft>
                        <a:buNone/>
                      </a:pPr>
                      <a:r>
                        <a:rPr lang="en" sz="1000">
                          <a:latin typeface="EB Garamond"/>
                          <a:ea typeface="EB Garamond"/>
                          <a:cs typeface="EB Garamond"/>
                          <a:sym typeface="EB Garamond"/>
                        </a:rPr>
                        <a:t>    1</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System vulnerability/Insufficient security measures in terms of access control to the data stored in HDFS</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High impact/Medium probability</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a:t>
                      </a:r>
                      <a:r>
                        <a:rPr b="1" lang="en" sz="1000">
                          <a:solidFill>
                            <a:schemeClr val="dk1"/>
                          </a:solidFill>
                          <a:latin typeface="EB Garamond"/>
                          <a:ea typeface="EB Garamond"/>
                          <a:cs typeface="EB Garamond"/>
                          <a:sym typeface="EB Garamond"/>
                        </a:rPr>
                        <a:t>           High Risk</a:t>
                      </a:r>
                      <a:endParaRPr b="1"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Establish data access controls or data level restrictions, implement firewalls &amp; anti-virus software and create patch management schedule[1]</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01225">
                <a:tc>
                  <a:txBody>
                    <a:bodyPr/>
                    <a:lstStyle/>
                    <a:p>
                      <a:pPr indent="0" lvl="0" marL="0" rtl="0" algn="l">
                        <a:spcBef>
                          <a:spcPts val="0"/>
                        </a:spcBef>
                        <a:spcAft>
                          <a:spcPts val="0"/>
                        </a:spcAft>
                        <a:buNone/>
                      </a:pPr>
                      <a:r>
                        <a:rPr lang="en" sz="1000">
                          <a:latin typeface="EB Garamond"/>
                          <a:ea typeface="EB Garamond"/>
                          <a:cs typeface="EB Garamond"/>
                          <a:sym typeface="EB Garamond"/>
                        </a:rPr>
                        <a:t>    2</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Highly competitive environment may lead to </a:t>
                      </a:r>
                      <a:r>
                        <a:rPr lang="en" sz="1000">
                          <a:solidFill>
                            <a:schemeClr val="dk1"/>
                          </a:solidFill>
                          <a:latin typeface="EB Garamond"/>
                          <a:ea typeface="EB Garamond"/>
                          <a:cs typeface="EB Garamond"/>
                          <a:sym typeface="EB Garamond"/>
                        </a:rPr>
                        <a:t>lesser revenue / customer acquisition.</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Medium impact/High probability</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a:t>
                      </a:r>
                      <a:r>
                        <a:rPr b="1" lang="en" sz="1000">
                          <a:solidFill>
                            <a:schemeClr val="dk1"/>
                          </a:solidFill>
                          <a:latin typeface="EB Garamond"/>
                          <a:ea typeface="EB Garamond"/>
                          <a:cs typeface="EB Garamond"/>
                          <a:sym typeface="EB Garamond"/>
                        </a:rPr>
                        <a:t>       High Risk</a:t>
                      </a:r>
                      <a:endParaRPr b="1"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Establish a multi-functional team to investigate and analyze competitor`s services and improvise on the existing to have a competitive advantage over the others</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92450">
                <a:tc>
                  <a:txBody>
                    <a:bodyPr/>
                    <a:lstStyle/>
                    <a:p>
                      <a:pPr indent="0" lvl="0" marL="0" rtl="0" algn="l">
                        <a:spcBef>
                          <a:spcPts val="0"/>
                        </a:spcBef>
                        <a:spcAft>
                          <a:spcPts val="0"/>
                        </a:spcAft>
                        <a:buNone/>
                      </a:pPr>
                      <a:r>
                        <a:rPr lang="en" sz="1000">
                          <a:latin typeface="EB Garamond"/>
                          <a:ea typeface="EB Garamond"/>
                          <a:cs typeface="EB Garamond"/>
                          <a:sym typeface="EB Garamond"/>
                        </a:rPr>
                        <a:t>    3</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Operational Impact (</a:t>
                      </a:r>
                      <a:r>
                        <a:rPr lang="en" sz="1000">
                          <a:solidFill>
                            <a:schemeClr val="dk1"/>
                          </a:solidFill>
                          <a:latin typeface="EB Garamond"/>
                          <a:ea typeface="EB Garamond"/>
                          <a:cs typeface="EB Garamond"/>
                          <a:sym typeface="EB Garamond"/>
                        </a:rPr>
                        <a:t>Newly added feature incorporated may not necessarily address all the needs of the customers and thus leading to  lower revenues in product lines)</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Medium impact/Medium probability</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solidFill>
                            <a:schemeClr val="dk1"/>
                          </a:solidFill>
                          <a:latin typeface="EB Garamond"/>
                          <a:ea typeface="EB Garamond"/>
                          <a:cs typeface="EB Garamond"/>
                          <a:sym typeface="EB Garamond"/>
                        </a:rPr>
                        <a:t>   </a:t>
                      </a:r>
                      <a:r>
                        <a:rPr b="1" lang="en" sz="1000">
                          <a:solidFill>
                            <a:schemeClr val="dk1"/>
                          </a:solidFill>
                          <a:latin typeface="EB Garamond"/>
                          <a:ea typeface="EB Garamond"/>
                          <a:cs typeface="EB Garamond"/>
                          <a:sym typeface="EB Garamond"/>
                        </a:rPr>
                        <a:t>            High Risk</a:t>
                      </a:r>
                      <a:endParaRPr b="1"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EB Garamond"/>
                          <a:ea typeface="EB Garamond"/>
                          <a:cs typeface="EB Garamond"/>
                          <a:sym typeface="EB Garamond"/>
                        </a:rPr>
                        <a:t>Obtain feedback from customers/users and customize service to their needs</a:t>
                      </a:r>
                      <a:endParaRPr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1266" name="Google Shape;1266;p6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7" name="Google Shape;1267;p60"/>
          <p:cNvSpPr txBox="1"/>
          <p:nvPr/>
        </p:nvSpPr>
        <p:spPr>
          <a:xfrm>
            <a:off x="399150" y="4693600"/>
            <a:ext cx="5583900" cy="506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700"/>
              </a:spcBef>
              <a:spcAft>
                <a:spcPts val="0"/>
              </a:spcAft>
              <a:buNone/>
            </a:pPr>
            <a:r>
              <a:t/>
            </a:r>
            <a:endParaRPr sz="700">
              <a:solidFill>
                <a:schemeClr val="dk1"/>
              </a:solidFill>
            </a:endParaRPr>
          </a:p>
          <a:p>
            <a:pPr indent="0" lvl="0" marL="457200" rtl="0" algn="l">
              <a:lnSpc>
                <a:spcPct val="115000"/>
              </a:lnSpc>
              <a:spcBef>
                <a:spcPts val="700"/>
              </a:spcBef>
              <a:spcAft>
                <a:spcPts val="700"/>
              </a:spcAft>
              <a:buNone/>
            </a:pPr>
            <a:r>
              <a:rPr lang="en" sz="700">
                <a:solidFill>
                  <a:schemeClr val="dk1"/>
                </a:solidFill>
              </a:rPr>
              <a:t>[1]: </a:t>
            </a:r>
            <a:r>
              <a:rPr lang="en" sz="700">
                <a:solidFill>
                  <a:schemeClr val="dk1"/>
                </a:solidFill>
              </a:rPr>
              <a:t>Apache Spark. (n.d.). </a:t>
            </a:r>
            <a:r>
              <a:rPr i="1" lang="en" sz="700">
                <a:solidFill>
                  <a:schemeClr val="dk1"/>
                </a:solidFill>
              </a:rPr>
              <a:t>Spark Security</a:t>
            </a:r>
            <a:r>
              <a:rPr lang="en" sz="700">
                <a:solidFill>
                  <a:schemeClr val="dk1"/>
                </a:solidFill>
              </a:rPr>
              <a:t>. Retrieved from spark.apache.org: https://spark.apache.org/docs/2.4.3/security.html</a:t>
            </a:r>
            <a:endParaRPr sz="7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6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Risks &amp; Mitigation continued</a:t>
            </a:r>
            <a:endParaRPr/>
          </a:p>
        </p:txBody>
      </p:sp>
      <p:sp>
        <p:nvSpPr>
          <p:cNvPr id="1273" name="Google Shape;1273;p61"/>
          <p:cNvSpPr txBox="1"/>
          <p:nvPr/>
        </p:nvSpPr>
        <p:spPr>
          <a:xfrm>
            <a:off x="571050" y="957900"/>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Technical/Technological </a:t>
            </a:r>
            <a:r>
              <a:rPr b="1" lang="en">
                <a:latin typeface="EB Garamond"/>
                <a:ea typeface="EB Garamond"/>
                <a:cs typeface="EB Garamond"/>
                <a:sym typeface="EB Garamond"/>
              </a:rPr>
              <a:t>Risks involved with Apache Spark</a:t>
            </a:r>
            <a:endParaRPr b="1">
              <a:latin typeface="EB Garamond"/>
              <a:ea typeface="EB Garamond"/>
              <a:cs typeface="EB Garamond"/>
              <a:sym typeface="EB Garamond"/>
            </a:endParaRPr>
          </a:p>
        </p:txBody>
      </p:sp>
      <p:graphicFrame>
        <p:nvGraphicFramePr>
          <p:cNvPr id="1274" name="Google Shape;1274;p61"/>
          <p:cNvGraphicFramePr/>
          <p:nvPr/>
        </p:nvGraphicFramePr>
        <p:xfrm>
          <a:off x="504188" y="1358100"/>
          <a:ext cx="3000000" cy="3000000"/>
        </p:xfrm>
        <a:graphic>
          <a:graphicData uri="http://schemas.openxmlformats.org/drawingml/2006/table">
            <a:tbl>
              <a:tblPr>
                <a:noFill/>
                <a:tableStyleId>{DD01734B-D572-4965-821C-8652CC30D2E9}</a:tableStyleId>
              </a:tblPr>
              <a:tblGrid>
                <a:gridCol w="710450"/>
                <a:gridCol w="1923450"/>
                <a:gridCol w="2302600"/>
                <a:gridCol w="3496075"/>
              </a:tblGrid>
              <a:tr h="467650">
                <a:tc>
                  <a:txBody>
                    <a:bodyPr/>
                    <a:lstStyle/>
                    <a:p>
                      <a:pPr indent="0" lvl="0" marL="0" rtl="0" algn="ctr">
                        <a:spcBef>
                          <a:spcPts val="0"/>
                        </a:spcBef>
                        <a:spcAft>
                          <a:spcPts val="0"/>
                        </a:spcAft>
                        <a:buNone/>
                      </a:pPr>
                      <a:r>
                        <a:rPr b="1" lang="en" sz="1000">
                          <a:latin typeface="EB Garamond"/>
                          <a:ea typeface="EB Garamond"/>
                          <a:cs typeface="EB Garamond"/>
                          <a:sym typeface="EB Garamond"/>
                        </a:rPr>
                        <a:t>Priority</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EB Garamond"/>
                          <a:ea typeface="EB Garamond"/>
                          <a:cs typeface="EB Garamond"/>
                          <a:sym typeface="EB Garamond"/>
                        </a:rPr>
                        <a:t>  Risks</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EB Garamond"/>
                          <a:ea typeface="EB Garamond"/>
                          <a:cs typeface="EB Garamond"/>
                          <a:sym typeface="EB Garamond"/>
                        </a:rPr>
                        <a:t>Severity</a:t>
                      </a:r>
                      <a:r>
                        <a:rPr b="1" lang="en" sz="1000">
                          <a:solidFill>
                            <a:schemeClr val="dk1"/>
                          </a:solidFill>
                          <a:latin typeface="EB Garamond"/>
                          <a:ea typeface="EB Garamond"/>
                          <a:cs typeface="EB Garamond"/>
                          <a:sym typeface="EB Garamond"/>
                        </a:rPr>
                        <a:t>/Probability</a:t>
                      </a:r>
                      <a:endParaRPr b="1" sz="1000">
                        <a:solidFill>
                          <a:schemeClr val="dk1"/>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b="1" lang="en" sz="1000">
                          <a:solidFill>
                            <a:schemeClr val="dk1"/>
                          </a:solidFill>
                          <a:latin typeface="EB Garamond"/>
                          <a:ea typeface="EB Garamond"/>
                          <a:cs typeface="EB Garamond"/>
                          <a:sym typeface="EB Garamond"/>
                        </a:rPr>
                        <a:t>         Risk Level</a:t>
                      </a:r>
                      <a:endParaRPr b="1" sz="1000">
                        <a:solidFill>
                          <a:schemeClr val="dk1"/>
                        </a:solidFill>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EB Garamond"/>
                          <a:ea typeface="EB Garamond"/>
                          <a:cs typeface="EB Garamond"/>
                          <a:sym typeface="EB Garamond"/>
                        </a:rPr>
                        <a:t>Mitigation</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684650">
                <a:tc>
                  <a:txBody>
                    <a:bodyPr/>
                    <a:lstStyle/>
                    <a:p>
                      <a:pPr indent="0" lvl="0" marL="0" rtl="0" algn="ctr">
                        <a:spcBef>
                          <a:spcPts val="0"/>
                        </a:spcBef>
                        <a:spcAft>
                          <a:spcPts val="0"/>
                        </a:spcAft>
                        <a:buNone/>
                      </a:pPr>
                      <a:r>
                        <a:rPr lang="en" sz="1000">
                          <a:latin typeface="EB Garamond"/>
                          <a:ea typeface="EB Garamond"/>
                          <a:cs typeface="EB Garamond"/>
                          <a:sym typeface="EB Garamond"/>
                        </a:rPr>
                        <a:t>    1</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Evaluation, Integration, context, process, quality and evolution</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       Medium impact/Medium Probability</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          </a:t>
                      </a:r>
                      <a:r>
                        <a:rPr b="1" lang="en" sz="1000">
                          <a:latin typeface="EB Garamond"/>
                          <a:ea typeface="EB Garamond"/>
                          <a:cs typeface="EB Garamond"/>
                          <a:sym typeface="EB Garamond"/>
                        </a:rPr>
                        <a:t>High Risk</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To clearly understand OSS and identify the relevant strategies</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684650">
                <a:tc>
                  <a:txBody>
                    <a:bodyPr/>
                    <a:lstStyle/>
                    <a:p>
                      <a:pPr indent="0" lvl="0" marL="0" rtl="0" algn="ctr">
                        <a:spcBef>
                          <a:spcPts val="0"/>
                        </a:spcBef>
                        <a:spcAft>
                          <a:spcPts val="0"/>
                        </a:spcAft>
                        <a:buNone/>
                      </a:pPr>
                      <a:r>
                        <a:rPr lang="en" sz="1000">
                          <a:latin typeface="EB Garamond"/>
                          <a:ea typeface="EB Garamond"/>
                          <a:cs typeface="EB Garamond"/>
                          <a:sym typeface="EB Garamond"/>
                        </a:rPr>
                        <a:t>    2</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EB Garamond"/>
                          <a:ea typeface="EB Garamond"/>
                          <a:cs typeface="EB Garamond"/>
                          <a:sym typeface="EB Garamond"/>
                        </a:rPr>
                        <a:t>Low Tolerance to Latency requirements[2]</a:t>
                      </a:r>
                      <a:endParaRPr sz="1000">
                        <a:solidFill>
                          <a:schemeClr val="dk1"/>
                        </a:solidFill>
                        <a:latin typeface="EB Garamond"/>
                        <a:ea typeface="EB Garamond"/>
                        <a:cs typeface="EB Garamond"/>
                        <a:sym typeface="EB Garamond"/>
                      </a:endParaRPr>
                    </a:p>
                    <a:p>
                      <a:pPr indent="0" lvl="0" marL="0" rtl="0" algn="ctr">
                        <a:spcBef>
                          <a:spcPts val="0"/>
                        </a:spcBef>
                        <a:spcAft>
                          <a:spcPts val="0"/>
                        </a:spcAft>
                        <a:buNone/>
                      </a:pPr>
                      <a:r>
                        <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Low impact/Medium probability</a:t>
                      </a:r>
                      <a:endParaRPr sz="1000">
                        <a:latin typeface="EB Garamond"/>
                        <a:ea typeface="EB Garamond"/>
                        <a:cs typeface="EB Garamond"/>
                        <a:sym typeface="EB Garamond"/>
                      </a:endParaRPr>
                    </a:p>
                    <a:p>
                      <a:pPr indent="0" lvl="0" marL="0" rtl="0" algn="ctr">
                        <a:spcBef>
                          <a:spcPts val="0"/>
                        </a:spcBef>
                        <a:spcAft>
                          <a:spcPts val="0"/>
                        </a:spcAft>
                        <a:buNone/>
                      </a:pPr>
                      <a:r>
                        <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              </a:t>
                      </a:r>
                      <a:r>
                        <a:rPr b="1" lang="en" sz="1000">
                          <a:latin typeface="EB Garamond"/>
                          <a:ea typeface="EB Garamond"/>
                          <a:cs typeface="EB Garamond"/>
                          <a:sym typeface="EB Garamond"/>
                        </a:rPr>
                        <a:t>Medium Risk</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Propose and evaluate several optimizations to reduce the system overhead and achieve lower latency while maintaining throughput[2]</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855800">
                <a:tc>
                  <a:txBody>
                    <a:bodyPr/>
                    <a:lstStyle/>
                    <a:p>
                      <a:pPr indent="0" lvl="0" marL="0" rtl="0" algn="ctr">
                        <a:spcBef>
                          <a:spcPts val="0"/>
                        </a:spcBef>
                        <a:spcAft>
                          <a:spcPts val="0"/>
                        </a:spcAft>
                        <a:buNone/>
                      </a:pPr>
                      <a:r>
                        <a:rPr lang="en" sz="1000">
                          <a:latin typeface="EB Garamond"/>
                          <a:ea typeface="EB Garamond"/>
                          <a:cs typeface="EB Garamond"/>
                          <a:sym typeface="EB Garamond"/>
                        </a:rPr>
                        <a:t>    3</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latin typeface="EB Garamond"/>
                          <a:ea typeface="EB Garamond"/>
                          <a:cs typeface="EB Garamond"/>
                          <a:sym typeface="EB Garamond"/>
                        </a:rPr>
                        <a:t>Shortage of Memory resources &amp; Cluster Management[1]</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         Low impact/Low probability</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                           </a:t>
                      </a:r>
                      <a:endParaRPr sz="1000">
                        <a:latin typeface="EB Garamond"/>
                        <a:ea typeface="EB Garamond"/>
                        <a:cs typeface="EB Garamond"/>
                        <a:sym typeface="EB Garamond"/>
                      </a:endParaRPr>
                    </a:p>
                    <a:p>
                      <a:pPr indent="0" lvl="0" marL="0" rtl="0" algn="ctr">
                        <a:spcBef>
                          <a:spcPts val="0"/>
                        </a:spcBef>
                        <a:spcAft>
                          <a:spcPts val="0"/>
                        </a:spcAft>
                        <a:buNone/>
                      </a:pPr>
                      <a:r>
                        <a:rPr b="1" lang="en" sz="1000">
                          <a:latin typeface="EB Garamond"/>
                          <a:ea typeface="EB Garamond"/>
                          <a:cs typeface="EB Garamond"/>
                          <a:sym typeface="EB Garamond"/>
                        </a:rPr>
                        <a:t>     Low Risk</a:t>
                      </a:r>
                      <a:endParaRPr b="1"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Using dedicated APIs to re-write application or use MemTune which adjusts the memory partitions between Spark processes [1]</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39050">
                <a:tc>
                  <a:txBody>
                    <a:bodyPr/>
                    <a:lstStyle/>
                    <a:p>
                      <a:pPr indent="0" lvl="0" marL="0" rtl="0" algn="ctr">
                        <a:spcBef>
                          <a:spcPts val="0"/>
                        </a:spcBef>
                        <a:spcAft>
                          <a:spcPts val="0"/>
                        </a:spcAft>
                        <a:buNone/>
                      </a:pPr>
                      <a:r>
                        <a:rPr lang="en" sz="1000">
                          <a:latin typeface="EB Garamond"/>
                          <a:ea typeface="EB Garamond"/>
                          <a:cs typeface="EB Garamond"/>
                          <a:sym typeface="EB Garamond"/>
                        </a:rPr>
                        <a:t>    4</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Version change Management </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        Low impact/Medium probability</a:t>
                      </a:r>
                      <a:endParaRPr sz="1000">
                        <a:latin typeface="EB Garamond"/>
                        <a:ea typeface="EB Garamond"/>
                        <a:cs typeface="EB Garamond"/>
                        <a:sym typeface="EB Garamond"/>
                      </a:endParaRPr>
                    </a:p>
                    <a:p>
                      <a:pPr indent="0" lvl="0" marL="0" rtl="0" algn="ctr">
                        <a:spcBef>
                          <a:spcPts val="0"/>
                        </a:spcBef>
                        <a:spcAft>
                          <a:spcPts val="0"/>
                        </a:spcAft>
                        <a:buNone/>
                      </a:pPr>
                      <a:r>
                        <a:rPr lang="en" sz="1000">
                          <a:latin typeface="EB Garamond"/>
                          <a:ea typeface="EB Garamond"/>
                          <a:cs typeface="EB Garamond"/>
                          <a:sym typeface="EB Garamond"/>
                        </a:rPr>
                        <a:t>         </a:t>
                      </a:r>
                      <a:endParaRPr sz="1000">
                        <a:latin typeface="EB Garamond"/>
                        <a:ea typeface="EB Garamond"/>
                        <a:cs typeface="EB Garamond"/>
                        <a:sym typeface="EB Garamond"/>
                      </a:endParaRPr>
                    </a:p>
                    <a:p>
                      <a:pPr indent="0" lvl="0" marL="0" rtl="0" algn="ctr">
                        <a:spcBef>
                          <a:spcPts val="0"/>
                        </a:spcBef>
                        <a:spcAft>
                          <a:spcPts val="0"/>
                        </a:spcAft>
                        <a:buNone/>
                      </a:pPr>
                      <a:r>
                        <a:rPr b="1" lang="en" sz="1000">
                          <a:solidFill>
                            <a:schemeClr val="dk1"/>
                          </a:solidFill>
                          <a:latin typeface="EB Garamond"/>
                          <a:ea typeface="EB Garamond"/>
                          <a:cs typeface="EB Garamond"/>
                          <a:sym typeface="EB Garamond"/>
                        </a:rPr>
                        <a:t>          Medium </a:t>
                      </a:r>
                      <a:r>
                        <a:rPr b="1" lang="en" sz="1000">
                          <a:solidFill>
                            <a:schemeClr val="dk1"/>
                          </a:solidFill>
                          <a:latin typeface="EB Garamond"/>
                          <a:ea typeface="EB Garamond"/>
                          <a:cs typeface="EB Garamond"/>
                          <a:sym typeface="EB Garamond"/>
                        </a:rPr>
                        <a:t>Risk</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EB Garamond"/>
                          <a:ea typeface="EB Garamond"/>
                          <a:cs typeface="EB Garamond"/>
                          <a:sym typeface="EB Garamond"/>
                        </a:rPr>
                        <a:t>Keep two different OSS release versions (the current and previous) to adapt well for different customers </a:t>
                      </a:r>
                      <a:endParaRPr sz="10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75" name="Google Shape;127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6" name="Google Shape;1276;p61"/>
          <p:cNvSpPr txBox="1"/>
          <p:nvPr/>
        </p:nvSpPr>
        <p:spPr>
          <a:xfrm>
            <a:off x="-56850" y="4821600"/>
            <a:ext cx="8135700" cy="579900"/>
          </a:xfrm>
          <a:prstGeom prst="rect">
            <a:avLst/>
          </a:prstGeom>
          <a:noFill/>
          <a:ln>
            <a:noFill/>
          </a:ln>
        </p:spPr>
        <p:txBody>
          <a:bodyPr anchorCtr="0" anchor="t" bIns="91425" lIns="91425" spcFirstLastPara="1" rIns="91425" wrap="square" tIns="91425">
            <a:spAutoFit/>
          </a:bodyPr>
          <a:lstStyle/>
          <a:p>
            <a:pPr indent="0" lvl="0" marL="457200" rtl="0" algn="l">
              <a:lnSpc>
                <a:spcPct val="50000"/>
              </a:lnSpc>
              <a:spcBef>
                <a:spcPts val="0"/>
              </a:spcBef>
              <a:spcAft>
                <a:spcPts val="0"/>
              </a:spcAft>
              <a:buNone/>
            </a:pPr>
            <a:r>
              <a:rPr lang="en" sz="700">
                <a:solidFill>
                  <a:schemeClr val="dk1"/>
                </a:solidFill>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Vicent Sanz Marco, B. T. (2017). </a:t>
            </a:r>
            <a:r>
              <a:rPr i="1" lang="en" sz="700">
                <a:solidFill>
                  <a:schemeClr val="dk1"/>
                </a:solidFill>
                <a:latin typeface="EB Garamond"/>
                <a:ea typeface="EB Garamond"/>
                <a:cs typeface="EB Garamond"/>
                <a:sym typeface="EB Garamond"/>
              </a:rPr>
              <a:t>Improving Spark Application Throughput Via Memory Aware Task Co-location: A mixture of experts approach.</a:t>
            </a:r>
            <a:r>
              <a:rPr lang="en" sz="700">
                <a:solidFill>
                  <a:schemeClr val="dk1"/>
                </a:solidFill>
                <a:latin typeface="EB Garamond"/>
                <a:ea typeface="EB Garamond"/>
                <a:cs typeface="EB Garamond"/>
                <a:sym typeface="EB Garamond"/>
              </a:rPr>
              <a:t> Nevada.</a:t>
            </a:r>
            <a:endParaRPr sz="700">
              <a:solidFill>
                <a:schemeClr val="dk1"/>
              </a:solidFill>
              <a:latin typeface="EB Garamond"/>
              <a:ea typeface="EB Garamond"/>
              <a:cs typeface="EB Garamond"/>
              <a:sym typeface="EB Garamond"/>
            </a:endParaRPr>
          </a:p>
          <a:p>
            <a:pPr indent="0" lvl="0" marL="457200" rtl="0" algn="l">
              <a:lnSpc>
                <a:spcPct val="50000"/>
              </a:lnSpc>
              <a:spcBef>
                <a:spcPts val="700"/>
              </a:spcBef>
              <a:spcAft>
                <a:spcPts val="0"/>
              </a:spcAft>
              <a:buNone/>
            </a:pPr>
            <a:r>
              <a:rPr lang="en" sz="700">
                <a:solidFill>
                  <a:schemeClr val="dk1"/>
                </a:solidFill>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Joao Carreira, J. L. (n.d.). </a:t>
            </a:r>
            <a:r>
              <a:rPr i="1" lang="en" sz="700">
                <a:solidFill>
                  <a:schemeClr val="dk1"/>
                </a:solidFill>
                <a:latin typeface="EB Garamond"/>
                <a:ea typeface="EB Garamond"/>
                <a:cs typeface="EB Garamond"/>
                <a:sym typeface="EB Garamond"/>
              </a:rPr>
              <a:t>Optimizing Latency and Throughput Trade-offs in a stream processing system.</a:t>
            </a:r>
            <a:endParaRPr i="1" sz="700">
              <a:solidFill>
                <a:schemeClr val="dk1"/>
              </a:solidFill>
              <a:latin typeface="EB Garamond"/>
              <a:ea typeface="EB Garamond"/>
              <a:cs typeface="EB Garamond"/>
              <a:sym typeface="EB Garamond"/>
            </a:endParaRPr>
          </a:p>
          <a:p>
            <a:pPr indent="0" lvl="0" marL="457200" rtl="0" algn="l">
              <a:lnSpc>
                <a:spcPct val="115000"/>
              </a:lnSpc>
              <a:spcBef>
                <a:spcPts val="700"/>
              </a:spcBef>
              <a:spcAft>
                <a:spcPts val="700"/>
              </a:spcAft>
              <a:buNone/>
            </a:pPr>
            <a:r>
              <a:t/>
            </a:r>
            <a:endParaRPr sz="700">
              <a:solidFill>
                <a:schemeClr val="dk1"/>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6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Determining Risk level</a:t>
            </a:r>
            <a:endParaRPr/>
          </a:p>
        </p:txBody>
      </p:sp>
      <p:sp>
        <p:nvSpPr>
          <p:cNvPr id="1282" name="Google Shape;128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3" name="Google Shape;1283;p62"/>
          <p:cNvSpPr txBox="1"/>
          <p:nvPr/>
        </p:nvSpPr>
        <p:spPr>
          <a:xfrm>
            <a:off x="603550" y="1267425"/>
            <a:ext cx="80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284" name="Google Shape;1284;p62"/>
          <p:cNvSpPr txBox="1"/>
          <p:nvPr/>
        </p:nvSpPr>
        <p:spPr>
          <a:xfrm>
            <a:off x="1109425" y="3030150"/>
            <a:ext cx="6900600" cy="400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a:latin typeface="EB Garamond"/>
                <a:ea typeface="EB Garamond"/>
                <a:cs typeface="EB Garamond"/>
                <a:sym typeface="EB Garamond"/>
              </a:rPr>
              <a:t>Risk Level = Impact/Severity  x  Probability/Likelihood [3]</a:t>
            </a:r>
            <a:endParaRPr b="1">
              <a:latin typeface="EB Garamond"/>
              <a:ea typeface="EB Garamond"/>
              <a:cs typeface="EB Garamond"/>
              <a:sym typeface="EB Garamond"/>
            </a:endParaRPr>
          </a:p>
        </p:txBody>
      </p:sp>
      <p:pic>
        <p:nvPicPr>
          <p:cNvPr id="1285" name="Google Shape;1285;p62"/>
          <p:cNvPicPr preferRelativeResize="0"/>
          <p:nvPr/>
        </p:nvPicPr>
        <p:blipFill>
          <a:blip r:embed="rId3">
            <a:alphaModFix/>
          </a:blip>
          <a:stretch>
            <a:fillRect/>
          </a:stretch>
        </p:blipFill>
        <p:spPr>
          <a:xfrm>
            <a:off x="274925" y="1066125"/>
            <a:ext cx="4523563" cy="1942937"/>
          </a:xfrm>
          <a:prstGeom prst="rect">
            <a:avLst/>
          </a:prstGeom>
          <a:noFill/>
          <a:ln>
            <a:noFill/>
          </a:ln>
        </p:spPr>
      </p:pic>
      <p:pic>
        <p:nvPicPr>
          <p:cNvPr id="1286" name="Google Shape;1286;p62"/>
          <p:cNvPicPr preferRelativeResize="0"/>
          <p:nvPr/>
        </p:nvPicPr>
        <p:blipFill>
          <a:blip r:embed="rId4">
            <a:alphaModFix/>
          </a:blip>
          <a:stretch>
            <a:fillRect/>
          </a:stretch>
        </p:blipFill>
        <p:spPr>
          <a:xfrm>
            <a:off x="4449876" y="1033260"/>
            <a:ext cx="4174176" cy="1845325"/>
          </a:xfrm>
          <a:prstGeom prst="rect">
            <a:avLst/>
          </a:prstGeom>
          <a:noFill/>
          <a:ln>
            <a:noFill/>
          </a:ln>
        </p:spPr>
      </p:pic>
      <p:sp>
        <p:nvSpPr>
          <p:cNvPr id="1287" name="Google Shape;1287;p62"/>
          <p:cNvSpPr txBox="1"/>
          <p:nvPr/>
        </p:nvSpPr>
        <p:spPr>
          <a:xfrm>
            <a:off x="620700" y="3354150"/>
            <a:ext cx="7902600" cy="125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100">
                <a:latin typeface="EB Garamond"/>
                <a:ea typeface="EB Garamond"/>
                <a:cs typeface="EB Garamond"/>
                <a:sym typeface="EB Garamond"/>
              </a:rPr>
              <a:t>Based on the above formulae, we determine the risk level for each risk mentioned in the previous slides:</a:t>
            </a:r>
            <a:endParaRPr sz="1100">
              <a:latin typeface="EB Garamond"/>
              <a:ea typeface="EB Garamond"/>
              <a:cs typeface="EB Garamond"/>
              <a:sym typeface="EB Garamond"/>
            </a:endParaRPr>
          </a:p>
          <a:p>
            <a:pPr indent="0" lvl="0" marL="0" rtl="0" algn="l">
              <a:lnSpc>
                <a:spcPct val="90000"/>
              </a:lnSpc>
              <a:spcBef>
                <a:spcPts val="0"/>
              </a:spcBef>
              <a:spcAft>
                <a:spcPts val="0"/>
              </a:spcAft>
              <a:buNone/>
            </a:pPr>
            <a:r>
              <a:t/>
            </a:r>
            <a:endParaRPr sz="1100">
              <a:latin typeface="EB Garamond"/>
              <a:ea typeface="EB Garamond"/>
              <a:cs typeface="EB Garamond"/>
              <a:sym typeface="EB Garamond"/>
            </a:endParaRPr>
          </a:p>
          <a:p>
            <a:pPr indent="-298450" lvl="0" marL="457200" rtl="0" algn="l">
              <a:lnSpc>
                <a:spcPct val="90000"/>
              </a:lnSpc>
              <a:spcBef>
                <a:spcPts val="0"/>
              </a:spcBef>
              <a:spcAft>
                <a:spcPts val="0"/>
              </a:spcAft>
              <a:buSzPts val="1100"/>
              <a:buFont typeface="EB Garamond"/>
              <a:buChar char="●"/>
            </a:pPr>
            <a:r>
              <a:rPr lang="en" sz="1100">
                <a:latin typeface="EB Garamond"/>
                <a:ea typeface="EB Garamond"/>
                <a:cs typeface="EB Garamond"/>
                <a:sym typeface="EB Garamond"/>
              </a:rPr>
              <a:t>Impact/Severity of risk is determined by the criticality of project and priority of attention required by the organization or OSS team to look into the  issue.</a:t>
            </a:r>
            <a:endParaRPr sz="1100">
              <a:latin typeface="EB Garamond"/>
              <a:ea typeface="EB Garamond"/>
              <a:cs typeface="EB Garamond"/>
              <a:sym typeface="EB Garamond"/>
            </a:endParaRPr>
          </a:p>
          <a:p>
            <a:pPr indent="0" lvl="0" marL="457200" rtl="0" algn="l">
              <a:lnSpc>
                <a:spcPct val="90000"/>
              </a:lnSpc>
              <a:spcBef>
                <a:spcPts val="0"/>
              </a:spcBef>
              <a:spcAft>
                <a:spcPts val="0"/>
              </a:spcAft>
              <a:buNone/>
            </a:pPr>
            <a:r>
              <a:t/>
            </a:r>
            <a:endParaRPr sz="1100">
              <a:latin typeface="EB Garamond"/>
              <a:ea typeface="EB Garamond"/>
              <a:cs typeface="EB Garamond"/>
              <a:sym typeface="EB Garamond"/>
            </a:endParaRPr>
          </a:p>
          <a:p>
            <a:pPr indent="-298450" lvl="0" marL="457200" rtl="0" algn="l">
              <a:lnSpc>
                <a:spcPct val="90000"/>
              </a:lnSpc>
              <a:spcBef>
                <a:spcPts val="0"/>
              </a:spcBef>
              <a:spcAft>
                <a:spcPts val="0"/>
              </a:spcAft>
              <a:buSzPts val="1100"/>
              <a:buFont typeface="EB Garamond"/>
              <a:buChar char="●"/>
            </a:pPr>
            <a:r>
              <a:rPr lang="en" sz="1100">
                <a:latin typeface="EB Garamond"/>
                <a:ea typeface="EB Garamond"/>
                <a:cs typeface="EB Garamond"/>
                <a:sym typeface="EB Garamond"/>
              </a:rPr>
              <a:t>Likelihood/Probability of risk is determined based on the control measures that are in place and the frequency of non-compliance that a project or any organization has which will determine the potential of encountering the risk [2].</a:t>
            </a:r>
            <a:endParaRPr sz="1100">
              <a:latin typeface="EB Garamond"/>
              <a:ea typeface="EB Garamond"/>
              <a:cs typeface="EB Garamond"/>
              <a:sym typeface="EB Garamond"/>
            </a:endParaRPr>
          </a:p>
        </p:txBody>
      </p:sp>
      <p:sp>
        <p:nvSpPr>
          <p:cNvPr id="1288" name="Google Shape;1288;p62"/>
          <p:cNvSpPr txBox="1"/>
          <p:nvPr/>
        </p:nvSpPr>
        <p:spPr>
          <a:xfrm>
            <a:off x="-132675" y="4623350"/>
            <a:ext cx="9144000" cy="1056000"/>
          </a:xfrm>
          <a:prstGeom prst="rect">
            <a:avLst/>
          </a:prstGeom>
          <a:noFill/>
          <a:ln>
            <a:noFill/>
          </a:ln>
        </p:spPr>
        <p:txBody>
          <a:bodyPr anchorCtr="0" anchor="t" bIns="91425" lIns="91425" spcFirstLastPara="1" rIns="91425" wrap="square" tIns="91425">
            <a:spAutoFit/>
          </a:bodyPr>
          <a:lstStyle/>
          <a:p>
            <a:pPr indent="0" lvl="0" marL="457200" rtl="0" algn="l">
              <a:lnSpc>
                <a:spcPct val="6000"/>
              </a:lnSpc>
              <a:spcBef>
                <a:spcPts val="1400"/>
              </a:spcBef>
              <a:spcAft>
                <a:spcPts val="0"/>
              </a:spcAft>
              <a:buNone/>
            </a:pPr>
            <a:r>
              <a:rPr lang="en" sz="700">
                <a:solidFill>
                  <a:schemeClr val="dk1"/>
                </a:solidFill>
                <a:latin typeface="EB Garamond"/>
                <a:ea typeface="EB Garamond"/>
                <a:cs typeface="EB Garamond"/>
                <a:sym typeface="EB Garamond"/>
              </a:rPr>
              <a:t>[1]:</a:t>
            </a:r>
            <a:r>
              <a:rPr lang="en" sz="700">
                <a:solidFill>
                  <a:schemeClr val="dk1"/>
                </a:solidFill>
                <a:latin typeface="EB Garamond"/>
                <a:ea typeface="EB Garamond"/>
                <a:cs typeface="EB Garamond"/>
                <a:sym typeface="EB Garamond"/>
              </a:rPr>
              <a:t>Risk Assessment. (2017, February 15). Retrieved from www.ccohs.ca: </a:t>
            </a:r>
            <a:r>
              <a:rPr lang="en" sz="700" u="sng">
                <a:solidFill>
                  <a:schemeClr val="hlink"/>
                </a:solidFill>
                <a:latin typeface="EB Garamond"/>
                <a:ea typeface="EB Garamond"/>
                <a:cs typeface="EB Garamond"/>
                <a:sym typeface="EB Garamond"/>
                <a:hlinkClick r:id="rId5"/>
              </a:rPr>
              <a:t>https://www.ccohs.ca/oshanswers/hsprograms/risk_assessment.html</a:t>
            </a:r>
            <a:endParaRPr sz="700">
              <a:solidFill>
                <a:schemeClr val="dk1"/>
              </a:solidFill>
              <a:latin typeface="EB Garamond"/>
              <a:ea typeface="EB Garamond"/>
              <a:cs typeface="EB Garamond"/>
              <a:sym typeface="EB Garamond"/>
            </a:endParaRPr>
          </a:p>
          <a:p>
            <a:pPr indent="0" lvl="0" marL="457200" rtl="0" algn="l">
              <a:lnSpc>
                <a:spcPct val="6000"/>
              </a:lnSpc>
              <a:spcBef>
                <a:spcPts val="1400"/>
              </a:spcBef>
              <a:spcAft>
                <a:spcPts val="0"/>
              </a:spcAft>
              <a:buNone/>
            </a:pPr>
            <a:r>
              <a:rPr lang="en" sz="700">
                <a:solidFill>
                  <a:schemeClr val="dk1"/>
                </a:solidFill>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Chapter 4. Step Two: Determining Likelihood of Occurrence. (n.d.). Retrieved from compliancecosmos.org: </a:t>
            </a:r>
            <a:r>
              <a:rPr lang="en" sz="700" u="sng">
                <a:solidFill>
                  <a:schemeClr val="hlink"/>
                </a:solidFill>
                <a:latin typeface="EB Garamond"/>
                <a:ea typeface="EB Garamond"/>
                <a:cs typeface="EB Garamond"/>
                <a:sym typeface="EB Garamond"/>
                <a:hlinkClick r:id="rId6"/>
              </a:rPr>
              <a:t>https://compliancecosmos.org/chapter-4-step-two-determining-likelihood-occurrence</a:t>
            </a:r>
            <a:endParaRPr sz="700">
              <a:solidFill>
                <a:schemeClr val="dk1"/>
              </a:solidFill>
              <a:latin typeface="EB Garamond"/>
              <a:ea typeface="EB Garamond"/>
              <a:cs typeface="EB Garamond"/>
              <a:sym typeface="EB Garamond"/>
            </a:endParaRPr>
          </a:p>
          <a:p>
            <a:pPr indent="0" lvl="0" marL="457200" rtl="0" algn="l">
              <a:lnSpc>
                <a:spcPct val="10000"/>
              </a:lnSpc>
              <a:spcBef>
                <a:spcPts val="1400"/>
              </a:spcBef>
              <a:spcAft>
                <a:spcPts val="0"/>
              </a:spcAft>
              <a:buNone/>
            </a:pPr>
            <a:r>
              <a:rPr lang="en" sz="700">
                <a:solidFill>
                  <a:schemeClr val="dk1"/>
                </a:solidFill>
                <a:latin typeface="EB Garamond"/>
                <a:ea typeface="EB Garamond"/>
                <a:cs typeface="EB Garamond"/>
                <a:sym typeface="EB Garamond"/>
              </a:rPr>
              <a:t>[3]: </a:t>
            </a:r>
            <a:r>
              <a:rPr i="1" lang="en" sz="700">
                <a:solidFill>
                  <a:schemeClr val="dk1"/>
                </a:solidFill>
                <a:latin typeface="EB Garamond"/>
                <a:ea typeface="EB Garamond"/>
                <a:cs typeface="EB Garamond"/>
                <a:sym typeface="EB Garamond"/>
              </a:rPr>
              <a:t>Risk Rating: Probability x Impact = Simplistic &amp; Dangerous</a:t>
            </a:r>
            <a:r>
              <a:rPr lang="en" sz="700">
                <a:solidFill>
                  <a:schemeClr val="dk1"/>
                </a:solidFill>
                <a:latin typeface="EB Garamond"/>
                <a:ea typeface="EB Garamond"/>
                <a:cs typeface="EB Garamond"/>
                <a:sym typeface="EB Garamond"/>
              </a:rPr>
              <a:t>. (n.d.). Retrieved from riskinsights.com: https://riskinsights.com/risk-rating-probability-x-impact-simplistic-dangerous/</a:t>
            </a:r>
            <a:endParaRPr sz="700">
              <a:solidFill>
                <a:schemeClr val="dk1"/>
              </a:solidFill>
              <a:latin typeface="EB Garamond"/>
              <a:ea typeface="EB Garamond"/>
              <a:cs typeface="EB Garamond"/>
              <a:sym typeface="EB Garamond"/>
            </a:endParaRPr>
          </a:p>
          <a:p>
            <a:pPr indent="0" lvl="0" marL="457200" rtl="0" algn="l">
              <a:lnSpc>
                <a:spcPct val="20000"/>
              </a:lnSpc>
              <a:spcBef>
                <a:spcPts val="1400"/>
              </a:spcBef>
              <a:spcAft>
                <a:spcPts val="0"/>
              </a:spcAft>
              <a:buNone/>
            </a:pPr>
            <a:r>
              <a:t/>
            </a:r>
            <a:endParaRPr sz="700">
              <a:solidFill>
                <a:schemeClr val="dk1"/>
              </a:solidFill>
              <a:latin typeface="EB Garamond"/>
              <a:ea typeface="EB Garamond"/>
              <a:cs typeface="EB Garamond"/>
              <a:sym typeface="EB Garamond"/>
            </a:endParaRPr>
          </a:p>
          <a:p>
            <a:pPr indent="0" lvl="0" marL="457200" rtl="0" algn="l">
              <a:lnSpc>
                <a:spcPct val="115000"/>
              </a:lnSpc>
              <a:spcBef>
                <a:spcPts val="1400"/>
              </a:spcBef>
              <a:spcAft>
                <a:spcPts val="1400"/>
              </a:spcAft>
              <a:buNone/>
            </a:pPr>
            <a:r>
              <a:t/>
            </a:r>
            <a:endParaRPr sz="700">
              <a:solidFill>
                <a:schemeClr val="dk1"/>
              </a:solidFill>
              <a:latin typeface="EB Garamond"/>
              <a:ea typeface="EB Garamond"/>
              <a:cs typeface="EB Garamond"/>
              <a:sym typeface="EB Garamond"/>
            </a:endParaRPr>
          </a:p>
        </p:txBody>
      </p:sp>
      <p:sp>
        <p:nvSpPr>
          <p:cNvPr id="1289" name="Google Shape;1289;p62"/>
          <p:cNvSpPr txBox="1"/>
          <p:nvPr/>
        </p:nvSpPr>
        <p:spPr>
          <a:xfrm>
            <a:off x="3905025" y="2628625"/>
            <a:ext cx="4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
        <p:nvSpPr>
          <p:cNvPr id="1290" name="Google Shape;1290;p62"/>
          <p:cNvSpPr txBox="1"/>
          <p:nvPr/>
        </p:nvSpPr>
        <p:spPr>
          <a:xfrm>
            <a:off x="8379500" y="2553550"/>
            <a:ext cx="4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CURRENT PROBLEMS</a:t>
            </a:r>
            <a:endParaRPr b="1"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
          </a:p>
        </p:txBody>
      </p:sp>
      <p:sp>
        <p:nvSpPr>
          <p:cNvPr id="225" name="Google Shape;225;p18"/>
          <p:cNvSpPr txBox="1"/>
          <p:nvPr/>
        </p:nvSpPr>
        <p:spPr>
          <a:xfrm flipH="1">
            <a:off x="1572000" y="13309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Problem Statement:</a:t>
            </a:r>
            <a:endParaRPr b="1" sz="1100" u="sng">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100">
                <a:solidFill>
                  <a:schemeClr val="dk1"/>
                </a:solidFill>
                <a:latin typeface="EB Garamond"/>
                <a:ea typeface="EB Garamond"/>
                <a:cs typeface="EB Garamond"/>
                <a:sym typeface="EB Garamond"/>
              </a:rPr>
              <a:t>We currently work with 2000 publishers across 10,000 websites and are observing 1 Million + ad impressions on a daily basis. As we grow at the current speed, we want to analyse our current customers by doing customer segmentation. This will help our marketing team to strategically target their marketing efforts towards our key customer segments, increase leads  and eventually increase revenue. We are currently working with Hadoop(Hive) and using MapReduce for data processing. Query performance on Hadoop is time consuming and requires a lot of query modification.[1]</a:t>
            </a:r>
            <a:r>
              <a:rPr lang="en">
                <a:solidFill>
                  <a:srgbClr val="222635"/>
                </a:solidFill>
              </a:rPr>
              <a:t> </a:t>
            </a:r>
            <a:endParaRPr>
              <a:solidFill>
                <a:srgbClr val="222635"/>
              </a:solidFill>
            </a:endParaRPr>
          </a:p>
          <a:p>
            <a:pPr indent="0" lvl="0" marL="0" rtl="0" algn="l">
              <a:lnSpc>
                <a:spcPct val="115000"/>
              </a:lnSpc>
              <a:spcBef>
                <a:spcPts val="0"/>
              </a:spcBef>
              <a:spcAft>
                <a:spcPts val="0"/>
              </a:spcAft>
              <a:buNone/>
            </a:pPr>
            <a:r>
              <a:t/>
            </a:r>
            <a:endParaRPr>
              <a:solidFill>
                <a:srgbClr val="222635"/>
              </a:solidFill>
            </a:endParaRPr>
          </a:p>
          <a:p>
            <a:pPr indent="0" lvl="0" marL="0" rtl="0" algn="l">
              <a:lnSpc>
                <a:spcPct val="115000"/>
              </a:lnSpc>
              <a:spcBef>
                <a:spcPts val="0"/>
              </a:spcBef>
              <a:spcAft>
                <a:spcPts val="0"/>
              </a:spcAft>
              <a:buNone/>
            </a:pPr>
            <a:r>
              <a:rPr lang="en" sz="1100">
                <a:solidFill>
                  <a:srgbClr val="222635"/>
                </a:solidFill>
                <a:latin typeface="EB Garamond"/>
                <a:ea typeface="EB Garamond"/>
                <a:cs typeface="EB Garamond"/>
                <a:sym typeface="EB Garamond"/>
              </a:rPr>
              <a:t>We have observed that in order to process 332 queries on 100TB of database, Hive needed 40 hours. It is crucial to improve performance of query while processing terabytes of data. </a:t>
            </a:r>
            <a:r>
              <a:rPr lang="en" sz="1100">
                <a:solidFill>
                  <a:schemeClr val="dk1"/>
                </a:solidFill>
                <a:latin typeface="EB Garamond"/>
                <a:ea typeface="EB Garamond"/>
                <a:cs typeface="EB Garamond"/>
                <a:sym typeface="EB Garamond"/>
              </a:rPr>
              <a:t>Using the existing technology, i</a:t>
            </a:r>
            <a:r>
              <a:rPr lang="en" sz="1100">
                <a:solidFill>
                  <a:srgbClr val="222635"/>
                </a:solidFill>
                <a:latin typeface="EB Garamond"/>
                <a:ea typeface="EB Garamond"/>
                <a:cs typeface="EB Garamond"/>
                <a:sym typeface="EB Garamond"/>
              </a:rPr>
              <a:t>t is also difficult to apply ML algorithms to</a:t>
            </a:r>
            <a:r>
              <a:rPr lang="en" sz="1100">
                <a:solidFill>
                  <a:schemeClr val="dk1"/>
                </a:solidFill>
                <a:latin typeface="EB Garamond"/>
                <a:ea typeface="EB Garamond"/>
                <a:cs typeface="EB Garamond"/>
                <a:sym typeface="EB Garamond"/>
              </a:rPr>
              <a:t> achieve customer segmentation analysis.</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100">
                <a:solidFill>
                  <a:schemeClr val="dk1"/>
                </a:solidFill>
                <a:latin typeface="EB Garamond"/>
                <a:ea typeface="EB Garamond"/>
                <a:cs typeface="EB Garamond"/>
                <a:sym typeface="EB Garamond"/>
              </a:rPr>
              <a:t>We need Apache Spark to do this. [2] </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b="1" sz="1100" u="sng">
              <a:solidFill>
                <a:schemeClr val="dk1"/>
              </a:solidFill>
              <a:latin typeface="EB Garamond"/>
              <a:ea typeface="EB Garamond"/>
              <a:cs typeface="EB Garamond"/>
              <a:sym typeface="EB Garamond"/>
            </a:endParaRPr>
          </a:p>
          <a:p>
            <a:pPr indent="0" lvl="0" marL="0" rtl="0" algn="l">
              <a:lnSpc>
                <a:spcPct val="115000"/>
              </a:lnSpc>
              <a:spcBef>
                <a:spcPts val="0"/>
              </a:spcBef>
              <a:spcAft>
                <a:spcPts val="1600"/>
              </a:spcAft>
              <a:buNone/>
            </a:pPr>
            <a:r>
              <a:t/>
            </a:r>
            <a:endParaRPr sz="1100">
              <a:solidFill>
                <a:schemeClr val="dk1"/>
              </a:solidFill>
              <a:latin typeface="EB Garamond"/>
              <a:ea typeface="EB Garamond"/>
              <a:cs typeface="EB Garamond"/>
              <a:sym typeface="EB Garamond"/>
            </a:endParaRPr>
          </a:p>
        </p:txBody>
      </p:sp>
      <p:grpSp>
        <p:nvGrpSpPr>
          <p:cNvPr id="226" name="Google Shape;226;p18"/>
          <p:cNvGrpSpPr/>
          <p:nvPr/>
        </p:nvGrpSpPr>
        <p:grpSpPr>
          <a:xfrm>
            <a:off x="7483797" y="3301954"/>
            <a:ext cx="927302" cy="2083860"/>
            <a:chOff x="2449930" y="2556776"/>
            <a:chExt cx="1339065" cy="3009185"/>
          </a:xfrm>
        </p:grpSpPr>
        <p:sp>
          <p:nvSpPr>
            <p:cNvPr id="227" name="Google Shape;227;p18"/>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8"/>
          <p:cNvGrpSpPr/>
          <p:nvPr/>
        </p:nvGrpSpPr>
        <p:grpSpPr>
          <a:xfrm>
            <a:off x="7969998" y="3597557"/>
            <a:ext cx="1282408" cy="1701863"/>
            <a:chOff x="1231043" y="3326737"/>
            <a:chExt cx="1851853" cy="2457564"/>
          </a:xfrm>
        </p:grpSpPr>
        <p:sp>
          <p:nvSpPr>
            <p:cNvPr id="230" name="Google Shape;230;p18"/>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8"/>
          <p:cNvSpPr txBox="1"/>
          <p:nvPr/>
        </p:nvSpPr>
        <p:spPr>
          <a:xfrm>
            <a:off x="452725" y="4368300"/>
            <a:ext cx="655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[1] ProjectPro. (2022, April 6). </a:t>
            </a:r>
            <a:r>
              <a:rPr i="1" lang="en" sz="800">
                <a:solidFill>
                  <a:schemeClr val="dk1"/>
                </a:solidFill>
                <a:latin typeface="EB Garamond"/>
                <a:ea typeface="EB Garamond"/>
                <a:cs typeface="EB Garamond"/>
                <a:sym typeface="EB Garamond"/>
              </a:rPr>
              <a:t>Hadoop vs. Spark: Not Mutually Exclusive but Better Together</a:t>
            </a:r>
            <a:r>
              <a:rPr lang="en" sz="800">
                <a:solidFill>
                  <a:schemeClr val="dk1"/>
                </a:solidFill>
                <a:latin typeface="EB Garamond"/>
                <a:ea typeface="EB Garamond"/>
                <a:cs typeface="EB Garamond"/>
                <a:sym typeface="EB Garamond"/>
              </a:rPr>
              <a:t>. Retrieved from projectpro.io: </a:t>
            </a:r>
            <a:r>
              <a:rPr lang="en" sz="800" u="sng">
                <a:solidFill>
                  <a:schemeClr val="hlink"/>
                </a:solidFill>
                <a:latin typeface="EB Garamond"/>
                <a:ea typeface="EB Garamond"/>
                <a:cs typeface="EB Garamond"/>
                <a:sym typeface="EB Garamond"/>
                <a:hlinkClick r:id="rId3"/>
              </a:rPr>
              <a:t>https://www.projectpro.io/article/hadoop-vs-spark-not-mutually-exclusive-but-better-together/235</a:t>
            </a:r>
            <a:endParaRPr sz="8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800">
                <a:solidFill>
                  <a:srgbClr val="1B212C"/>
                </a:solidFill>
                <a:latin typeface="EB Garamond"/>
                <a:ea typeface="EB Garamond"/>
                <a:cs typeface="EB Garamond"/>
                <a:sym typeface="EB Garamond"/>
              </a:rPr>
              <a:t>[2] </a:t>
            </a:r>
            <a:r>
              <a:rPr lang="en" sz="800">
                <a:solidFill>
                  <a:schemeClr val="dk1"/>
                </a:solidFill>
                <a:latin typeface="EB Garamond"/>
                <a:ea typeface="EB Garamond"/>
                <a:cs typeface="EB Garamond"/>
                <a:sym typeface="EB Garamond"/>
              </a:rPr>
              <a:t>glensheffield. (2013, November 3). </a:t>
            </a:r>
            <a:r>
              <a:rPr i="1" lang="en" sz="800">
                <a:solidFill>
                  <a:schemeClr val="dk1"/>
                </a:solidFill>
                <a:latin typeface="EB Garamond"/>
                <a:ea typeface="EB Garamond"/>
                <a:cs typeface="EB Garamond"/>
                <a:sym typeface="EB Garamond"/>
              </a:rPr>
              <a:t>IBM Big SQL Benchmark vs. Cloudera Impala and Hortonworks Hive/Tez</a:t>
            </a:r>
            <a:r>
              <a:rPr lang="en" sz="800">
                <a:solidFill>
                  <a:schemeClr val="dk1"/>
                </a:solidFill>
                <a:latin typeface="EB Garamond"/>
                <a:ea typeface="EB Garamond"/>
                <a:cs typeface="EB Garamond"/>
                <a:sym typeface="EB Garamond"/>
              </a:rPr>
              <a:t>. Retrieved from shefsite.wordpress.com: https://shefsite.wordpress.com/2014/11/03/ibm-big-sql-benchmark-vs-cloudera-impala-and-hortonworks-hivetez/</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p:txBody>
      </p:sp>
      <p:sp>
        <p:nvSpPr>
          <p:cNvPr id="233" name="Google Shape;233;p18"/>
          <p:cNvSpPr txBox="1"/>
          <p:nvPr/>
        </p:nvSpPr>
        <p:spPr>
          <a:xfrm>
            <a:off x="220500" y="3048222"/>
            <a:ext cx="3345300" cy="889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EB Garamond"/>
              <a:buChar char="-"/>
            </a:pPr>
            <a:r>
              <a:t/>
            </a:r>
            <a:endParaRPr sz="1100">
              <a:solidFill>
                <a:schemeClr val="dk1"/>
              </a:solidFill>
              <a:latin typeface="EB Garamond ExtraBold"/>
              <a:ea typeface="EB Garamond ExtraBold"/>
              <a:cs typeface="EB Garamond ExtraBold"/>
              <a:sym typeface="EB Garamond ExtraBold"/>
            </a:endParaRPr>
          </a:p>
          <a:p>
            <a:pPr indent="0" lvl="0" marL="0" rtl="0" algn="l">
              <a:spcBef>
                <a:spcPts val="2300"/>
              </a:spcBef>
              <a:spcAft>
                <a:spcPts val="0"/>
              </a:spcAft>
              <a:buNone/>
            </a:pPr>
            <a:r>
              <a:t/>
            </a:r>
            <a:endParaRPr>
              <a:latin typeface="EB Garamond"/>
              <a:ea typeface="EB Garamond"/>
              <a:cs typeface="EB Garamond"/>
              <a:sym typeface="EB Garamond"/>
            </a:endParaRPr>
          </a:p>
        </p:txBody>
      </p:sp>
      <p:sp>
        <p:nvSpPr>
          <p:cNvPr id="234" name="Google Shape;23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63"/>
          <p:cNvSpPr txBox="1"/>
          <p:nvPr>
            <p:ph idx="1" type="subTitle"/>
          </p:nvPr>
        </p:nvSpPr>
        <p:spPr>
          <a:xfrm>
            <a:off x="2064950" y="771600"/>
            <a:ext cx="4717500" cy="63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Change Management</a:t>
            </a:r>
            <a:endParaRPr b="1" sz="3000">
              <a:solidFill>
                <a:schemeClr val="dk1"/>
              </a:solidFill>
              <a:latin typeface="Montserrat"/>
              <a:ea typeface="Montserrat"/>
              <a:cs typeface="Montserrat"/>
              <a:sym typeface="Montserrat"/>
            </a:endParaRPr>
          </a:p>
        </p:txBody>
      </p:sp>
      <p:sp>
        <p:nvSpPr>
          <p:cNvPr id="1296" name="Google Shape;129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7" name="Google Shape;1297;p63"/>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298" name="Google Shape;1298;p63"/>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0" name="Google Shape;1310;p64"/>
          <p:cNvSpPr/>
          <p:nvPr/>
        </p:nvSpPr>
        <p:spPr>
          <a:xfrm>
            <a:off x="212800" y="79200"/>
            <a:ext cx="1787100" cy="64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AutoNum type="arabicPeriod"/>
            </a:pPr>
            <a:r>
              <a:rPr lang="en" sz="1000"/>
              <a:t>Acknowledging and Understanding why change is required[1]</a:t>
            </a:r>
            <a:endParaRPr sz="1000"/>
          </a:p>
        </p:txBody>
      </p:sp>
      <p:sp>
        <p:nvSpPr>
          <p:cNvPr id="1311" name="Google Shape;1311;p64"/>
          <p:cNvSpPr/>
          <p:nvPr/>
        </p:nvSpPr>
        <p:spPr>
          <a:xfrm>
            <a:off x="230650" y="885275"/>
            <a:ext cx="1751400" cy="6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2. Communicate and Involve [2]</a:t>
            </a:r>
            <a:endParaRPr sz="1000"/>
          </a:p>
        </p:txBody>
      </p:sp>
      <p:sp>
        <p:nvSpPr>
          <p:cNvPr id="1312" name="Google Shape;1312;p64"/>
          <p:cNvSpPr/>
          <p:nvPr/>
        </p:nvSpPr>
        <p:spPr>
          <a:xfrm>
            <a:off x="195075" y="1817750"/>
            <a:ext cx="1751400" cy="64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3. Develop Change Plans[3]</a:t>
            </a:r>
            <a:endParaRPr sz="1000"/>
          </a:p>
        </p:txBody>
      </p:sp>
      <p:sp>
        <p:nvSpPr>
          <p:cNvPr id="1313" name="Google Shape;1313;p64"/>
          <p:cNvSpPr/>
          <p:nvPr/>
        </p:nvSpPr>
        <p:spPr>
          <a:xfrm>
            <a:off x="195075" y="2750225"/>
            <a:ext cx="1751400" cy="6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4. Implement Change Plans</a:t>
            </a:r>
            <a:endParaRPr sz="1000"/>
          </a:p>
        </p:txBody>
      </p:sp>
      <p:sp>
        <p:nvSpPr>
          <p:cNvPr id="1314" name="Google Shape;1314;p64"/>
          <p:cNvSpPr/>
          <p:nvPr/>
        </p:nvSpPr>
        <p:spPr>
          <a:xfrm>
            <a:off x="195075" y="3602550"/>
            <a:ext cx="1751400" cy="64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5. Evaluate Progress[1]</a:t>
            </a:r>
            <a:endParaRPr sz="1000"/>
          </a:p>
        </p:txBody>
      </p:sp>
      <p:sp>
        <p:nvSpPr>
          <p:cNvPr id="1315" name="Google Shape;1315;p64"/>
          <p:cNvSpPr/>
          <p:nvPr/>
        </p:nvSpPr>
        <p:spPr>
          <a:xfrm>
            <a:off x="2101825" y="352350"/>
            <a:ext cx="630900" cy="346200"/>
          </a:xfrm>
          <a:prstGeom prst="stripedRightArrow">
            <a:avLst>
              <a:gd fmla="val 50000" name="adj1"/>
              <a:gd fmla="val 50000" name="adj2"/>
            </a:avLst>
          </a:prstGeom>
          <a:solidFill>
            <a:srgbClr val="33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2101825" y="1032575"/>
            <a:ext cx="630900" cy="346200"/>
          </a:xfrm>
          <a:prstGeom prst="striped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4"/>
          <p:cNvSpPr/>
          <p:nvPr/>
        </p:nvSpPr>
        <p:spPr>
          <a:xfrm>
            <a:off x="2101825" y="1965050"/>
            <a:ext cx="630900" cy="346200"/>
          </a:xfrm>
          <a:prstGeom prst="striped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4"/>
          <p:cNvSpPr/>
          <p:nvPr/>
        </p:nvSpPr>
        <p:spPr>
          <a:xfrm>
            <a:off x="2101825" y="2932575"/>
            <a:ext cx="630900" cy="346200"/>
          </a:xfrm>
          <a:prstGeom prst="striped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4"/>
          <p:cNvSpPr/>
          <p:nvPr/>
        </p:nvSpPr>
        <p:spPr>
          <a:xfrm>
            <a:off x="2101825" y="3749850"/>
            <a:ext cx="630900" cy="346200"/>
          </a:xfrm>
          <a:prstGeom prst="striped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4"/>
          <p:cNvSpPr/>
          <p:nvPr/>
        </p:nvSpPr>
        <p:spPr>
          <a:xfrm>
            <a:off x="3050225" y="12750"/>
            <a:ext cx="6093900" cy="77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rtl="0" algn="l">
              <a:spcBef>
                <a:spcPts val="0"/>
              </a:spcBef>
              <a:spcAft>
                <a:spcPts val="0"/>
              </a:spcAft>
              <a:buSzPts val="900"/>
              <a:buChar char="●"/>
            </a:pPr>
            <a:r>
              <a:rPr lang="en" sz="900"/>
              <a:t>Hadoop(Hive) requires 40 hours to process 330 queries on 100 TB of database.</a:t>
            </a:r>
            <a:r>
              <a:rPr lang="en" sz="900">
                <a:solidFill>
                  <a:srgbClr val="222635"/>
                </a:solidFill>
              </a:rPr>
              <a:t> A</a:t>
            </a:r>
            <a:r>
              <a:rPr lang="en" sz="900">
                <a:solidFill>
                  <a:srgbClr val="222635"/>
                </a:solidFill>
              </a:rPr>
              <a:t>lso using Hadoop it is difficult to apply ML algorithms to</a:t>
            </a:r>
            <a:r>
              <a:rPr lang="en" sz="900">
                <a:solidFill>
                  <a:schemeClr val="dk1"/>
                </a:solidFill>
              </a:rPr>
              <a:t> achieve customer segmentation analysis.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Apache Spark</a:t>
            </a:r>
            <a:r>
              <a:rPr lang="en" sz="900">
                <a:solidFill>
                  <a:schemeClr val="dk1"/>
                </a:solidFill>
              </a:rPr>
              <a:t> seems to be the perfect solution to the above problems.</a:t>
            </a:r>
            <a:endParaRPr sz="1200"/>
          </a:p>
        </p:txBody>
      </p:sp>
      <p:sp>
        <p:nvSpPr>
          <p:cNvPr id="1321" name="Google Shape;1321;p64"/>
          <p:cNvSpPr/>
          <p:nvPr/>
        </p:nvSpPr>
        <p:spPr>
          <a:xfrm>
            <a:off x="3050250" y="837425"/>
            <a:ext cx="6093900" cy="73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900">
              <a:solidFill>
                <a:schemeClr val="dk1"/>
              </a:solidFill>
            </a:endParaRPr>
          </a:p>
          <a:p>
            <a:pPr indent="-285750" lvl="0" marL="457200" rtl="0" algn="l">
              <a:lnSpc>
                <a:spcPct val="115000"/>
              </a:lnSpc>
              <a:spcBef>
                <a:spcPts val="1600"/>
              </a:spcBef>
              <a:spcAft>
                <a:spcPts val="0"/>
              </a:spcAft>
              <a:buClr>
                <a:schemeClr val="dk1"/>
              </a:buClr>
              <a:buSzPts val="900"/>
              <a:buChar char="●"/>
            </a:pPr>
            <a:r>
              <a:rPr b="1" lang="en" sz="900">
                <a:solidFill>
                  <a:schemeClr val="dk1"/>
                </a:solidFill>
              </a:rPr>
              <a:t>I</a:t>
            </a:r>
            <a:r>
              <a:rPr lang="en" sz="900">
                <a:solidFill>
                  <a:schemeClr val="dk1"/>
                </a:solidFill>
              </a:rPr>
              <a:t>ntegrate Apache Spark in Hadoop environment by March 2023 so that customer segmentation results are available by end of Q2.</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Stakeholders : Data Analyst, Data Engineer, Data Architect, Marketing Manager, Software Engineer/Tester, Product Manager</a:t>
            </a:r>
            <a:endParaRPr b="1" sz="900">
              <a:solidFill>
                <a:schemeClr val="dk1"/>
              </a:solidFill>
            </a:endParaRPr>
          </a:p>
        </p:txBody>
      </p:sp>
      <p:sp>
        <p:nvSpPr>
          <p:cNvPr id="1322" name="Google Shape;1322;p64"/>
          <p:cNvSpPr/>
          <p:nvPr/>
        </p:nvSpPr>
        <p:spPr>
          <a:xfrm>
            <a:off x="3050250" y="1624900"/>
            <a:ext cx="6093900" cy="886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279400" lvl="0" marL="457200" rtl="0" algn="l">
              <a:spcBef>
                <a:spcPts val="0"/>
              </a:spcBef>
              <a:spcAft>
                <a:spcPts val="0"/>
              </a:spcAft>
              <a:buSzPts val="800"/>
              <a:buChar char="●"/>
            </a:pPr>
            <a:r>
              <a:rPr b="1" lang="en" sz="900"/>
              <a:t>GOAL</a:t>
            </a:r>
            <a:r>
              <a:rPr b="1" lang="en" sz="1000"/>
              <a:t>: </a:t>
            </a:r>
            <a:r>
              <a:rPr lang="en" sz="900">
                <a:solidFill>
                  <a:srgbClr val="434343"/>
                </a:solidFill>
              </a:rPr>
              <a:t>The analysis should take half the time or less than on Hadoop;</a:t>
            </a:r>
            <a:endParaRPr sz="1200">
              <a:solidFill>
                <a:schemeClr val="dk1"/>
              </a:solidFill>
            </a:endParaRPr>
          </a:p>
          <a:p>
            <a:pPr indent="-285750" lvl="1" marL="914400" rtl="0" algn="l">
              <a:spcBef>
                <a:spcPts val="0"/>
              </a:spcBef>
              <a:spcAft>
                <a:spcPts val="0"/>
              </a:spcAft>
              <a:buClr>
                <a:schemeClr val="dk1"/>
              </a:buClr>
              <a:buSzPts val="900"/>
              <a:buChar char="○"/>
            </a:pPr>
            <a:r>
              <a:rPr lang="en" sz="900">
                <a:solidFill>
                  <a:schemeClr val="dk1"/>
                </a:solidFill>
              </a:rPr>
              <a:t>Data analysts should understand machine learning algorithms and Spark; Spark should process data faster than Hadoop.</a:t>
            </a:r>
            <a:endParaRPr sz="900">
              <a:solidFill>
                <a:schemeClr val="dk1"/>
              </a:solidFill>
            </a:endParaRPr>
          </a:p>
          <a:p>
            <a:pPr indent="-279400" lvl="0" marL="457200" rtl="0" algn="l">
              <a:spcBef>
                <a:spcPts val="0"/>
              </a:spcBef>
              <a:spcAft>
                <a:spcPts val="0"/>
              </a:spcAft>
              <a:buSzPts val="800"/>
              <a:buChar char="●"/>
            </a:pPr>
            <a:r>
              <a:rPr b="1" lang="en" sz="900">
                <a:solidFill>
                  <a:schemeClr val="dk1"/>
                </a:solidFill>
              </a:rPr>
              <a:t>SUCCESS METRICS</a:t>
            </a:r>
            <a:r>
              <a:rPr b="1" lang="en" sz="1000">
                <a:solidFill>
                  <a:schemeClr val="dk1"/>
                </a:solidFill>
              </a:rPr>
              <a:t>: </a:t>
            </a:r>
            <a:r>
              <a:rPr lang="en" sz="900">
                <a:solidFill>
                  <a:srgbClr val="434343"/>
                </a:solidFill>
              </a:rPr>
              <a:t>Newly added feature set to the product should increase revenues of the product line by at least </a:t>
            </a:r>
            <a:r>
              <a:rPr b="1" lang="en" sz="900">
                <a:solidFill>
                  <a:srgbClr val="434343"/>
                </a:solidFill>
              </a:rPr>
              <a:t>15%</a:t>
            </a:r>
            <a:r>
              <a:rPr lang="en" sz="900">
                <a:solidFill>
                  <a:srgbClr val="434343"/>
                </a:solidFill>
              </a:rPr>
              <a:t>; The new research should generate at least </a:t>
            </a:r>
            <a:r>
              <a:rPr b="1" lang="en" sz="900">
                <a:solidFill>
                  <a:srgbClr val="434343"/>
                </a:solidFill>
              </a:rPr>
              <a:t>30% more leads </a:t>
            </a:r>
            <a:r>
              <a:rPr lang="en" sz="900">
                <a:solidFill>
                  <a:srgbClr val="434343"/>
                </a:solidFill>
              </a:rPr>
              <a:t>than before; The performance for using Spark should be </a:t>
            </a:r>
            <a:r>
              <a:rPr b="1" lang="en" sz="900">
                <a:solidFill>
                  <a:srgbClr val="434343"/>
                </a:solidFill>
              </a:rPr>
              <a:t>3 times faster </a:t>
            </a:r>
            <a:r>
              <a:rPr lang="en" sz="900">
                <a:solidFill>
                  <a:srgbClr val="434343"/>
                </a:solidFill>
              </a:rPr>
              <a:t>than Hadoop dataframe</a:t>
            </a:r>
            <a:endParaRPr sz="900">
              <a:solidFill>
                <a:srgbClr val="434343"/>
              </a:solidFill>
            </a:endParaRPr>
          </a:p>
          <a:p>
            <a:pPr indent="0" lvl="0" marL="0" rtl="0" algn="l">
              <a:spcBef>
                <a:spcPts val="0"/>
              </a:spcBef>
              <a:spcAft>
                <a:spcPts val="0"/>
              </a:spcAft>
              <a:buNone/>
            </a:pPr>
            <a:r>
              <a:t/>
            </a:r>
            <a:endParaRPr sz="900">
              <a:solidFill>
                <a:srgbClr val="434343"/>
              </a:solidFill>
            </a:endParaRPr>
          </a:p>
          <a:p>
            <a:pPr indent="0" lvl="0" marL="0" rtl="0" algn="l">
              <a:spcBef>
                <a:spcPts val="0"/>
              </a:spcBef>
              <a:spcAft>
                <a:spcPts val="0"/>
              </a:spcAft>
              <a:buNone/>
            </a:pPr>
            <a:r>
              <a:t/>
            </a:r>
            <a:endParaRPr sz="900">
              <a:solidFill>
                <a:srgbClr val="434343"/>
              </a:solidFill>
            </a:endParaRPr>
          </a:p>
          <a:p>
            <a:pPr indent="0" lvl="0" marL="0" rtl="0" algn="l">
              <a:spcBef>
                <a:spcPts val="0"/>
              </a:spcBef>
              <a:spcAft>
                <a:spcPts val="0"/>
              </a:spcAft>
              <a:buNone/>
            </a:pPr>
            <a:r>
              <a:t/>
            </a:r>
            <a:endParaRPr sz="1000">
              <a:solidFill>
                <a:srgbClr val="434343"/>
              </a:solidFill>
            </a:endParaRPr>
          </a:p>
          <a:p>
            <a:pPr indent="0" lvl="0" marL="0" rtl="0" algn="l">
              <a:spcBef>
                <a:spcPts val="0"/>
              </a:spcBef>
              <a:spcAft>
                <a:spcPts val="0"/>
              </a:spcAft>
              <a:buNone/>
            </a:pPr>
            <a:r>
              <a:rPr b="1" lang="en" sz="1000"/>
              <a:t> </a:t>
            </a:r>
            <a:endParaRPr b="1" sz="1000"/>
          </a:p>
        </p:txBody>
      </p:sp>
      <p:sp>
        <p:nvSpPr>
          <p:cNvPr id="1323" name="Google Shape;1323;p64"/>
          <p:cNvSpPr/>
          <p:nvPr/>
        </p:nvSpPr>
        <p:spPr>
          <a:xfrm>
            <a:off x="3050250" y="2562375"/>
            <a:ext cx="6093900" cy="94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279400" lvl="0" marL="457200" rtl="0" algn="l">
              <a:lnSpc>
                <a:spcPct val="110000"/>
              </a:lnSpc>
              <a:spcBef>
                <a:spcPts val="0"/>
              </a:spcBef>
              <a:spcAft>
                <a:spcPts val="0"/>
              </a:spcAft>
              <a:buSzPts val="800"/>
              <a:buChar char="●"/>
            </a:pPr>
            <a:r>
              <a:rPr b="1" lang="en" sz="750">
                <a:solidFill>
                  <a:srgbClr val="03363D"/>
                </a:solidFill>
              </a:rPr>
              <a:t>Design Spark Architecture</a:t>
            </a:r>
            <a:r>
              <a:rPr lang="en" sz="800">
                <a:solidFill>
                  <a:schemeClr val="dk1"/>
                </a:solidFill>
              </a:rPr>
              <a:t>; </a:t>
            </a:r>
            <a:r>
              <a:rPr b="1" lang="en" sz="750">
                <a:solidFill>
                  <a:srgbClr val="03363D"/>
                </a:solidFill>
              </a:rPr>
              <a:t>Integrate Spark with YARN; </a:t>
            </a:r>
            <a:r>
              <a:rPr lang="en" sz="750">
                <a:solidFill>
                  <a:srgbClr val="03363D"/>
                </a:solidFill>
              </a:rPr>
              <a:t>Black Box Testing for integration of spark with YARN</a:t>
            </a:r>
            <a:endParaRPr sz="750">
              <a:solidFill>
                <a:srgbClr val="03363D"/>
              </a:solidFill>
            </a:endParaRPr>
          </a:p>
          <a:p>
            <a:pPr indent="0" lvl="0" marL="914400" rtl="0" algn="l">
              <a:lnSpc>
                <a:spcPct val="110000"/>
              </a:lnSpc>
              <a:spcBef>
                <a:spcPts val="0"/>
              </a:spcBef>
              <a:spcAft>
                <a:spcPts val="0"/>
              </a:spcAft>
              <a:buNone/>
            </a:pPr>
            <a:r>
              <a:t/>
            </a:r>
            <a:endParaRPr sz="750">
              <a:solidFill>
                <a:srgbClr val="03363D"/>
              </a:solidFill>
            </a:endParaRPr>
          </a:p>
          <a:p>
            <a:pPr indent="-276225" lvl="0" marL="457200" rtl="0" algn="l">
              <a:lnSpc>
                <a:spcPct val="110000"/>
              </a:lnSpc>
              <a:spcBef>
                <a:spcPts val="0"/>
              </a:spcBef>
              <a:spcAft>
                <a:spcPts val="0"/>
              </a:spcAft>
              <a:buClr>
                <a:srgbClr val="03363D"/>
              </a:buClr>
              <a:buSzPts val="750"/>
              <a:buChar char="●"/>
            </a:pPr>
            <a:r>
              <a:rPr b="1" lang="en" sz="750">
                <a:solidFill>
                  <a:srgbClr val="03363D"/>
                </a:solidFill>
              </a:rPr>
              <a:t>Integrate Spark on existing HDFS layer; </a:t>
            </a:r>
            <a:r>
              <a:rPr lang="en" sz="750">
                <a:solidFill>
                  <a:srgbClr val="03363D"/>
                </a:solidFill>
              </a:rPr>
              <a:t>Data Access to Analyst; Functional test to check data access layer</a:t>
            </a:r>
            <a:endParaRPr sz="750">
              <a:solidFill>
                <a:srgbClr val="03363D"/>
              </a:solidFill>
            </a:endParaRPr>
          </a:p>
          <a:p>
            <a:pPr indent="-276225" lvl="0" marL="457200" rtl="0" algn="l">
              <a:lnSpc>
                <a:spcPct val="110000"/>
              </a:lnSpc>
              <a:spcBef>
                <a:spcPts val="0"/>
              </a:spcBef>
              <a:spcAft>
                <a:spcPts val="0"/>
              </a:spcAft>
              <a:buClr>
                <a:srgbClr val="03363D"/>
              </a:buClr>
              <a:buSzPts val="750"/>
              <a:buChar char="●"/>
            </a:pPr>
            <a:r>
              <a:rPr b="1" lang="en" sz="750">
                <a:solidFill>
                  <a:srgbClr val="03363D"/>
                </a:solidFill>
              </a:rPr>
              <a:t>Launch Spark on HDFS</a:t>
            </a:r>
            <a:endParaRPr b="1" sz="750">
              <a:solidFill>
                <a:srgbClr val="03363D"/>
              </a:solidFill>
            </a:endParaRPr>
          </a:p>
          <a:p>
            <a:pPr indent="-276225" lvl="0" marL="457200" rtl="0" algn="l">
              <a:lnSpc>
                <a:spcPct val="110000"/>
              </a:lnSpc>
              <a:spcBef>
                <a:spcPts val="0"/>
              </a:spcBef>
              <a:spcAft>
                <a:spcPts val="0"/>
              </a:spcAft>
              <a:buClr>
                <a:srgbClr val="03363D"/>
              </a:buClr>
              <a:buSzPts val="750"/>
              <a:buChar char="●"/>
            </a:pPr>
            <a:r>
              <a:rPr b="1" lang="en" sz="750">
                <a:solidFill>
                  <a:srgbClr val="03363D"/>
                </a:solidFill>
              </a:rPr>
              <a:t>Library upgrades for analyst to Identify key customer segments ; </a:t>
            </a:r>
            <a:r>
              <a:rPr lang="en" sz="750">
                <a:solidFill>
                  <a:srgbClr val="03363D"/>
                </a:solidFill>
              </a:rPr>
              <a:t>Alpha and Beta testing to validate query runtime </a:t>
            </a:r>
            <a:endParaRPr sz="750">
              <a:solidFill>
                <a:srgbClr val="03363D"/>
              </a:solidFill>
            </a:endParaRPr>
          </a:p>
          <a:p>
            <a:pPr indent="0" lvl="0" marL="914400" rtl="0" algn="l">
              <a:lnSpc>
                <a:spcPct val="110000"/>
              </a:lnSpc>
              <a:spcBef>
                <a:spcPts val="0"/>
              </a:spcBef>
              <a:spcAft>
                <a:spcPts val="0"/>
              </a:spcAft>
              <a:buNone/>
            </a:pPr>
            <a:r>
              <a:t/>
            </a:r>
            <a:endParaRPr sz="750">
              <a:solidFill>
                <a:srgbClr val="03363D"/>
              </a:solidFill>
            </a:endParaRPr>
          </a:p>
          <a:p>
            <a:pPr indent="-276225" lvl="0" marL="457200" rtl="0" algn="l">
              <a:lnSpc>
                <a:spcPct val="110000"/>
              </a:lnSpc>
              <a:spcBef>
                <a:spcPts val="0"/>
              </a:spcBef>
              <a:spcAft>
                <a:spcPts val="0"/>
              </a:spcAft>
              <a:buClr>
                <a:srgbClr val="03363D"/>
              </a:buClr>
              <a:buSzPts val="750"/>
              <a:buChar char="●"/>
            </a:pPr>
            <a:r>
              <a:rPr b="1" lang="en" sz="750">
                <a:solidFill>
                  <a:srgbClr val="03363D"/>
                </a:solidFill>
              </a:rPr>
              <a:t>Data Visualization feature for implementing  business strategies</a:t>
            </a:r>
            <a:endParaRPr b="1" sz="750">
              <a:solidFill>
                <a:srgbClr val="03363D"/>
              </a:solidFill>
            </a:endParaRPr>
          </a:p>
          <a:p>
            <a:pPr indent="0" lvl="0" marL="0" rtl="0" algn="l">
              <a:lnSpc>
                <a:spcPct val="110000"/>
              </a:lnSpc>
              <a:spcBef>
                <a:spcPts val="0"/>
              </a:spcBef>
              <a:spcAft>
                <a:spcPts val="0"/>
              </a:spcAft>
              <a:buNone/>
            </a:pPr>
            <a:r>
              <a:t/>
            </a:r>
            <a:endParaRPr b="1"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b="1"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None/>
            </a:pPr>
            <a:r>
              <a:t/>
            </a:r>
            <a:endParaRPr sz="750">
              <a:solidFill>
                <a:srgbClr val="03363D"/>
              </a:solidFill>
              <a:latin typeface="Proxima Nova"/>
              <a:ea typeface="Proxima Nova"/>
              <a:cs typeface="Proxima Nova"/>
              <a:sym typeface="Proxima Nova"/>
            </a:endParaRPr>
          </a:p>
          <a:p>
            <a:pPr indent="0" lvl="0" marL="0" rtl="0" algn="l">
              <a:lnSpc>
                <a:spcPct val="110000"/>
              </a:lnSpc>
              <a:spcBef>
                <a:spcPts val="0"/>
              </a:spcBef>
              <a:spcAft>
                <a:spcPts val="0"/>
              </a:spcAft>
              <a:buClr>
                <a:srgbClr val="03363D"/>
              </a:buClr>
              <a:buSzPts val="800"/>
              <a:buFont typeface="Proxima Nova"/>
              <a:buNone/>
            </a:pPr>
            <a:r>
              <a:t/>
            </a:r>
            <a:endParaRPr b="1" sz="750">
              <a:solidFill>
                <a:srgbClr val="03363D"/>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324" name="Google Shape;1324;p64"/>
          <p:cNvSpPr/>
          <p:nvPr/>
        </p:nvSpPr>
        <p:spPr>
          <a:xfrm>
            <a:off x="3050250" y="3560450"/>
            <a:ext cx="6093900" cy="831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000">
              <a:solidFill>
                <a:schemeClr val="dk1"/>
              </a:solidFill>
              <a:latin typeface="EB Garamond"/>
              <a:ea typeface="EB Garamond"/>
              <a:cs typeface="EB Garamond"/>
              <a:sym typeface="EB Garamond"/>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Compatibility with existing Hadoop System</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Testing deployment (Early Access); Successful Training</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Stakeholder’s approval; Dependencies Check (Ecosystem)</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Data Privacy Check; Data consistency (ZERO data loss)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The ability to install/run Apache Spark successfully and perform customer segmentation; </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Speed enhancement achieved (Test with number of queries)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a:p>
        </p:txBody>
      </p:sp>
      <p:sp>
        <p:nvSpPr>
          <p:cNvPr id="1325" name="Google Shape;1325;p64"/>
          <p:cNvSpPr txBox="1"/>
          <p:nvPr/>
        </p:nvSpPr>
        <p:spPr>
          <a:xfrm>
            <a:off x="195075" y="4497925"/>
            <a:ext cx="827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600">
                <a:latin typeface="EB Garamond"/>
                <a:ea typeface="EB Garamond"/>
                <a:cs typeface="EB Garamond"/>
                <a:sym typeface="EB Garamond"/>
              </a:rPr>
              <a:t>[1] </a:t>
            </a:r>
            <a:r>
              <a:rPr i="1" lang="en" sz="600">
                <a:solidFill>
                  <a:schemeClr val="dk1"/>
                </a:solidFill>
                <a:latin typeface="EB Garamond"/>
                <a:ea typeface="EB Garamond"/>
                <a:cs typeface="EB Garamond"/>
                <a:sym typeface="EB Garamond"/>
              </a:rPr>
              <a:t>The Four Principles of Change Management</a:t>
            </a:r>
            <a:r>
              <a:rPr lang="en" sz="600">
                <a:solidFill>
                  <a:schemeClr val="dk1"/>
                </a:solidFill>
                <a:latin typeface="EB Garamond"/>
                <a:ea typeface="EB Garamond"/>
                <a:cs typeface="EB Garamond"/>
                <a:sym typeface="EB Garamond"/>
              </a:rPr>
              <a:t>. (n.d.). Retrieved from mindtools.com: https://www.mindtools.com/pages/article/newPPM_87.htm</a:t>
            </a:r>
            <a:endParaRPr sz="600">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600">
                <a:solidFill>
                  <a:schemeClr val="dk1"/>
                </a:solidFill>
                <a:latin typeface="EB Garamond"/>
                <a:ea typeface="EB Garamond"/>
                <a:cs typeface="EB Garamond"/>
                <a:sym typeface="EB Garamond"/>
              </a:rPr>
              <a:t>[2]  NCVO. (n.d.). </a:t>
            </a:r>
            <a:r>
              <a:rPr i="1" lang="en" sz="600">
                <a:solidFill>
                  <a:schemeClr val="dk1"/>
                </a:solidFill>
                <a:latin typeface="EB Garamond"/>
                <a:ea typeface="EB Garamond"/>
                <a:cs typeface="EB Garamond"/>
                <a:sym typeface="EB Garamond"/>
              </a:rPr>
              <a:t>FIVE STEPS TO SUCCESSFUL CHANGE</a:t>
            </a:r>
            <a:r>
              <a:rPr lang="en" sz="600">
                <a:solidFill>
                  <a:schemeClr val="dk1"/>
                </a:solidFill>
                <a:latin typeface="EB Garamond"/>
                <a:ea typeface="EB Garamond"/>
                <a:cs typeface="EB Garamond"/>
                <a:sym typeface="EB Garamond"/>
              </a:rPr>
              <a:t>. Retrieved from knowhow.ncvo.org.uk: https://knowhow.ncvo.org.uk/your-team/people-management-skills/change/basics-on-managing-change/fivesteps/five-steps-to-successful-change-1#</a:t>
            </a:r>
            <a:endParaRPr sz="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500">
                <a:solidFill>
                  <a:schemeClr val="dk1"/>
                </a:solidFill>
              </a:rPr>
              <a:t>[3] </a:t>
            </a:r>
            <a:r>
              <a:rPr lang="en" sz="700">
                <a:solidFill>
                  <a:schemeClr val="dk1"/>
                </a:solidFill>
                <a:latin typeface="EB Garamond"/>
                <a:ea typeface="EB Garamond"/>
                <a:cs typeface="EB Garamond"/>
                <a:sym typeface="EB Garamond"/>
              </a:rPr>
              <a:t>Carracher, A. (n.d.). </a:t>
            </a:r>
            <a:r>
              <a:rPr i="1" lang="en" sz="700">
                <a:solidFill>
                  <a:schemeClr val="dk1"/>
                </a:solidFill>
                <a:latin typeface="EB Garamond"/>
                <a:ea typeface="EB Garamond"/>
                <a:cs typeface="EB Garamond"/>
                <a:sym typeface="EB Garamond"/>
              </a:rPr>
              <a:t>6 components of Change Management to set you up for success</a:t>
            </a:r>
            <a:r>
              <a:rPr lang="en" sz="700">
                <a:solidFill>
                  <a:schemeClr val="dk1"/>
                </a:solidFill>
                <a:latin typeface="EB Garamond"/>
                <a:ea typeface="EB Garamond"/>
                <a:cs typeface="EB Garamond"/>
                <a:sym typeface="EB Garamond"/>
              </a:rPr>
              <a:t>. Retrieved from r10.global: https://www.r10.global/blog/6-components-of-change-management-to-set-you-up-for-success</a:t>
            </a:r>
            <a:endParaRPr sz="7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5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65"/>
          <p:cNvSpPr txBox="1"/>
          <p:nvPr>
            <p:ph type="title"/>
          </p:nvPr>
        </p:nvSpPr>
        <p:spPr>
          <a:xfrm>
            <a:off x="311700" y="248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Stakeholders in Change Management</a:t>
            </a:r>
            <a:endParaRPr sz="1700"/>
          </a:p>
        </p:txBody>
      </p:sp>
      <p:sp>
        <p:nvSpPr>
          <p:cNvPr id="1331" name="Google Shape;1331;p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2" name="Google Shape;1332;p65"/>
          <p:cNvSpPr/>
          <p:nvPr/>
        </p:nvSpPr>
        <p:spPr>
          <a:xfrm>
            <a:off x="401550" y="821200"/>
            <a:ext cx="1632000" cy="57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ARCHITECT</a:t>
            </a:r>
            <a:endParaRPr b="1" sz="1200"/>
          </a:p>
        </p:txBody>
      </p:sp>
      <p:sp>
        <p:nvSpPr>
          <p:cNvPr id="1333" name="Google Shape;1333;p65"/>
          <p:cNvSpPr/>
          <p:nvPr/>
        </p:nvSpPr>
        <p:spPr>
          <a:xfrm>
            <a:off x="2160225" y="821200"/>
            <a:ext cx="1632000" cy="57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ANALYST</a:t>
            </a:r>
            <a:endParaRPr b="1" sz="1200"/>
          </a:p>
        </p:txBody>
      </p:sp>
      <p:sp>
        <p:nvSpPr>
          <p:cNvPr id="1334" name="Google Shape;1334;p65"/>
          <p:cNvSpPr/>
          <p:nvPr/>
        </p:nvSpPr>
        <p:spPr>
          <a:xfrm>
            <a:off x="3918900" y="821200"/>
            <a:ext cx="1632000" cy="57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PRODUCT MANAGER</a:t>
            </a:r>
            <a:endParaRPr b="1" sz="1200"/>
          </a:p>
        </p:txBody>
      </p:sp>
      <p:sp>
        <p:nvSpPr>
          <p:cNvPr id="1335" name="Google Shape;1335;p65"/>
          <p:cNvSpPr/>
          <p:nvPr/>
        </p:nvSpPr>
        <p:spPr>
          <a:xfrm>
            <a:off x="5634875" y="821200"/>
            <a:ext cx="1632000" cy="57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MARKETING MANAGER</a:t>
            </a:r>
            <a:endParaRPr b="1" sz="1200"/>
          </a:p>
        </p:txBody>
      </p:sp>
      <p:sp>
        <p:nvSpPr>
          <p:cNvPr id="1336" name="Google Shape;1336;p65"/>
          <p:cNvSpPr/>
          <p:nvPr/>
        </p:nvSpPr>
        <p:spPr>
          <a:xfrm>
            <a:off x="7350850" y="821200"/>
            <a:ext cx="1632000" cy="572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SOFTWARE TESTER</a:t>
            </a:r>
            <a:endParaRPr b="1" sz="1200"/>
          </a:p>
        </p:txBody>
      </p:sp>
      <p:sp>
        <p:nvSpPr>
          <p:cNvPr id="1337" name="Google Shape;1337;p65"/>
          <p:cNvSpPr/>
          <p:nvPr/>
        </p:nvSpPr>
        <p:spPr>
          <a:xfrm>
            <a:off x="401550" y="1874100"/>
            <a:ext cx="1632000" cy="30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434343"/>
              </a:buClr>
              <a:buSzPts val="1000"/>
              <a:buChar char="★"/>
            </a:pPr>
            <a:r>
              <a:rPr lang="en" sz="1000">
                <a:solidFill>
                  <a:srgbClr val="434343"/>
                </a:solidFill>
              </a:rPr>
              <a:t>D</a:t>
            </a:r>
            <a:r>
              <a:rPr lang="en" sz="1000">
                <a:solidFill>
                  <a:srgbClr val="434343"/>
                </a:solidFill>
              </a:rPr>
              <a:t>ata architect, should be able  to set Hadoop variables and configure memory allocation so that Spark can be integrated into current system architecture.</a:t>
            </a:r>
            <a:endParaRPr sz="1000">
              <a:solidFill>
                <a:srgbClr val="434343"/>
              </a:solidFill>
            </a:endParaRPr>
          </a:p>
          <a:p>
            <a:pPr indent="-292100" lvl="0" marL="457200" rtl="0" algn="l">
              <a:spcBef>
                <a:spcPts val="0"/>
              </a:spcBef>
              <a:spcAft>
                <a:spcPts val="0"/>
              </a:spcAft>
              <a:buClr>
                <a:srgbClr val="434343"/>
              </a:buClr>
              <a:buSzPts val="1000"/>
              <a:buChar char="★"/>
            </a:pPr>
            <a:r>
              <a:rPr lang="en" sz="1000">
                <a:solidFill>
                  <a:srgbClr val="434343"/>
                </a:solidFill>
              </a:rPr>
              <a:t>DA should provide limited access to data analysts so that they do not modify data stored in HDFS.</a:t>
            </a:r>
            <a:endParaRPr sz="1500"/>
          </a:p>
        </p:txBody>
      </p:sp>
      <p:sp>
        <p:nvSpPr>
          <p:cNvPr id="1338" name="Google Shape;1338;p65"/>
          <p:cNvSpPr/>
          <p:nvPr/>
        </p:nvSpPr>
        <p:spPr>
          <a:xfrm>
            <a:off x="2138875" y="1874100"/>
            <a:ext cx="1632000" cy="30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434343"/>
              </a:buClr>
              <a:buSzPts val="1000"/>
              <a:buChar char="★"/>
            </a:pPr>
            <a:r>
              <a:rPr lang="en" sz="1000">
                <a:solidFill>
                  <a:srgbClr val="434343"/>
                </a:solidFill>
              </a:rPr>
              <a:t>DA should </a:t>
            </a:r>
            <a:r>
              <a:rPr lang="en" sz="1000">
                <a:solidFill>
                  <a:srgbClr val="434343"/>
                </a:solidFill>
              </a:rPr>
              <a:t>be able to access the customer data using the modules / libraries provided by the Data Architect </a:t>
            </a:r>
            <a:endParaRPr sz="1000">
              <a:solidFill>
                <a:srgbClr val="434343"/>
              </a:solidFill>
            </a:endParaRPr>
          </a:p>
          <a:p>
            <a:pPr indent="-292100" lvl="0" marL="457200" rtl="0" algn="l">
              <a:spcBef>
                <a:spcPts val="0"/>
              </a:spcBef>
              <a:spcAft>
                <a:spcPts val="0"/>
              </a:spcAft>
              <a:buClr>
                <a:srgbClr val="434343"/>
              </a:buClr>
              <a:buSzPts val="1000"/>
              <a:buChar char="★"/>
            </a:pPr>
            <a:r>
              <a:rPr lang="en" sz="1000">
                <a:solidFill>
                  <a:srgbClr val="434343"/>
                </a:solidFill>
              </a:rPr>
              <a:t>DA</a:t>
            </a:r>
            <a:r>
              <a:rPr lang="en" sz="1000">
                <a:solidFill>
                  <a:srgbClr val="434343"/>
                </a:solidFill>
              </a:rPr>
              <a:t> should take half the time or less than on Hadoop.</a:t>
            </a:r>
            <a:endParaRPr sz="1000">
              <a:solidFill>
                <a:srgbClr val="434343"/>
              </a:solidFill>
            </a:endParaRPr>
          </a:p>
          <a:p>
            <a:pPr indent="-292100" lvl="0" marL="457200" rtl="0" algn="l">
              <a:spcBef>
                <a:spcPts val="0"/>
              </a:spcBef>
              <a:spcAft>
                <a:spcPts val="0"/>
              </a:spcAft>
              <a:buClr>
                <a:srgbClr val="434343"/>
              </a:buClr>
              <a:buSzPts val="1000"/>
              <a:buChar char="★"/>
            </a:pPr>
            <a:r>
              <a:rPr lang="en" sz="1000">
                <a:solidFill>
                  <a:srgbClr val="434343"/>
                </a:solidFill>
              </a:rPr>
              <a:t>DA should  be able to  provide the key customer segments  in the visuals.</a:t>
            </a:r>
            <a:endParaRPr sz="1000">
              <a:solidFill>
                <a:srgbClr val="434343"/>
              </a:solidFill>
            </a:endParaRPr>
          </a:p>
        </p:txBody>
      </p:sp>
      <p:sp>
        <p:nvSpPr>
          <p:cNvPr id="1339" name="Google Shape;1339;p65"/>
          <p:cNvSpPr/>
          <p:nvPr/>
        </p:nvSpPr>
        <p:spPr>
          <a:xfrm>
            <a:off x="3876200" y="1874100"/>
            <a:ext cx="1632000" cy="30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rgbClr val="434343"/>
              </a:buClr>
              <a:buSzPts val="1000"/>
              <a:buChar char="★"/>
            </a:pPr>
            <a:r>
              <a:rPr lang="en" sz="1000">
                <a:solidFill>
                  <a:srgbClr val="434343"/>
                </a:solidFill>
              </a:rPr>
              <a:t>PM should be able  to  develop products that would resonate with specific target audience </a:t>
            </a:r>
            <a:endParaRPr sz="1000">
              <a:solidFill>
                <a:srgbClr val="434343"/>
              </a:solidFill>
            </a:endParaRPr>
          </a:p>
          <a:p>
            <a:pPr indent="0" lvl="0" marL="0" rtl="0" algn="l">
              <a:spcBef>
                <a:spcPts val="0"/>
              </a:spcBef>
              <a:spcAft>
                <a:spcPts val="0"/>
              </a:spcAft>
              <a:buNone/>
            </a:pPr>
            <a:r>
              <a:t/>
            </a:r>
            <a:endParaRPr sz="1000">
              <a:solidFill>
                <a:srgbClr val="434343"/>
              </a:solidFill>
            </a:endParaRPr>
          </a:p>
          <a:p>
            <a:pPr indent="-292100" lvl="0" marL="457200" rtl="0" algn="l">
              <a:spcBef>
                <a:spcPts val="0"/>
              </a:spcBef>
              <a:spcAft>
                <a:spcPts val="0"/>
              </a:spcAft>
              <a:buClr>
                <a:srgbClr val="434343"/>
              </a:buClr>
              <a:buSzPts val="1000"/>
              <a:buChar char="★"/>
            </a:pPr>
            <a:r>
              <a:rPr lang="en" sz="1000">
                <a:solidFill>
                  <a:srgbClr val="434343"/>
                </a:solidFill>
              </a:rPr>
              <a:t>Address pain points of customer segments </a:t>
            </a:r>
            <a:endParaRPr sz="1000">
              <a:solidFill>
                <a:srgbClr val="434343"/>
              </a:solidFill>
            </a:endParaRPr>
          </a:p>
          <a:p>
            <a:pPr indent="0" lvl="0" marL="457200" rtl="0" algn="l">
              <a:spcBef>
                <a:spcPts val="0"/>
              </a:spcBef>
              <a:spcAft>
                <a:spcPts val="0"/>
              </a:spcAft>
              <a:buNone/>
            </a:pPr>
            <a:r>
              <a:t/>
            </a:r>
            <a:endParaRPr sz="1000">
              <a:solidFill>
                <a:srgbClr val="434343"/>
              </a:solidFill>
            </a:endParaRPr>
          </a:p>
          <a:p>
            <a:pPr indent="-292100" lvl="0" marL="457200" rtl="0" algn="l">
              <a:spcBef>
                <a:spcPts val="0"/>
              </a:spcBef>
              <a:spcAft>
                <a:spcPts val="0"/>
              </a:spcAft>
              <a:buClr>
                <a:srgbClr val="434343"/>
              </a:buClr>
              <a:buSzPts val="1000"/>
              <a:buChar char="★"/>
            </a:pPr>
            <a:r>
              <a:rPr lang="en" sz="1000">
                <a:solidFill>
                  <a:srgbClr val="434343"/>
                </a:solidFill>
              </a:rPr>
              <a:t>PM wants  to use dashboards to visualize reports </a:t>
            </a:r>
            <a:endParaRPr sz="1000">
              <a:solidFill>
                <a:srgbClr val="434343"/>
              </a:solidFill>
            </a:endParaRPr>
          </a:p>
          <a:p>
            <a:pPr indent="0" lvl="0" marL="457200" rtl="0" algn="l">
              <a:spcBef>
                <a:spcPts val="0"/>
              </a:spcBef>
              <a:spcAft>
                <a:spcPts val="0"/>
              </a:spcAft>
              <a:buNone/>
            </a:pPr>
            <a:r>
              <a:t/>
            </a:r>
            <a:endParaRPr sz="1000">
              <a:solidFill>
                <a:srgbClr val="434343"/>
              </a:solidFill>
            </a:endParaRPr>
          </a:p>
        </p:txBody>
      </p:sp>
      <p:sp>
        <p:nvSpPr>
          <p:cNvPr id="1340" name="Google Shape;1340;p65"/>
          <p:cNvSpPr/>
          <p:nvPr/>
        </p:nvSpPr>
        <p:spPr>
          <a:xfrm>
            <a:off x="5634875" y="1874100"/>
            <a:ext cx="1632000" cy="30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Marketing Manager should be able to visualise the sales metrics</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Should be able to generate at least 30% more leads</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Thus generating 20% more overall revenue or customer acquisition</a:t>
            </a:r>
            <a:endParaRPr sz="1000"/>
          </a:p>
          <a:p>
            <a:pPr indent="0" lvl="0" marL="457200" rtl="0" algn="l">
              <a:spcBef>
                <a:spcPts val="0"/>
              </a:spcBef>
              <a:spcAft>
                <a:spcPts val="0"/>
              </a:spcAft>
              <a:buNone/>
            </a:pPr>
            <a:r>
              <a:t/>
            </a:r>
            <a:endParaRPr sz="1000"/>
          </a:p>
        </p:txBody>
      </p:sp>
      <p:sp>
        <p:nvSpPr>
          <p:cNvPr id="1341" name="Google Shape;1341;p65"/>
          <p:cNvSpPr/>
          <p:nvPr/>
        </p:nvSpPr>
        <p:spPr>
          <a:xfrm>
            <a:off x="7350850" y="1874100"/>
            <a:ext cx="1632000" cy="30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rtl="0" algn="l">
              <a:spcBef>
                <a:spcPts val="0"/>
              </a:spcBef>
              <a:spcAft>
                <a:spcPts val="0"/>
              </a:spcAft>
              <a:buClr>
                <a:srgbClr val="434343"/>
              </a:buClr>
              <a:buSzPts val="900"/>
              <a:buChar char="★"/>
            </a:pPr>
            <a:r>
              <a:rPr lang="en" sz="900">
                <a:solidFill>
                  <a:srgbClr val="434343"/>
                </a:solidFill>
              </a:rPr>
              <a:t>Tester should be able to </a:t>
            </a:r>
            <a:r>
              <a:rPr lang="en" sz="900">
                <a:solidFill>
                  <a:srgbClr val="434343"/>
                </a:solidFill>
              </a:rPr>
              <a:t>ensure that module/library released by the data architect has no major bugs</a:t>
            </a:r>
            <a:endParaRPr sz="900">
              <a:solidFill>
                <a:srgbClr val="434343"/>
              </a:solidFill>
            </a:endParaRPr>
          </a:p>
          <a:p>
            <a:pPr indent="0" lvl="0" marL="457200" rtl="0" algn="l">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Ensure that Spark module released by DAto data analyst has a faster performance of response time queries</a:t>
            </a:r>
            <a:endParaRPr sz="900">
              <a:solidFill>
                <a:srgbClr val="434343"/>
              </a:solidFill>
            </a:endParaRPr>
          </a:p>
          <a:p>
            <a:pPr indent="0" lvl="0" marL="457200" rtl="0" algn="l">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Ensure that there are daily runs for UAT &amp; functionalities are as expected</a:t>
            </a:r>
            <a:endParaRPr sz="900">
              <a:solidFill>
                <a:srgbClr val="434343"/>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66"/>
          <p:cNvSpPr txBox="1"/>
          <p:nvPr>
            <p:ph idx="1" type="subTitle"/>
          </p:nvPr>
        </p:nvSpPr>
        <p:spPr>
          <a:xfrm>
            <a:off x="2213250" y="832825"/>
            <a:ext cx="4717500" cy="63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Project Planning</a:t>
            </a:r>
            <a:endParaRPr b="1" sz="3000">
              <a:solidFill>
                <a:schemeClr val="dk1"/>
              </a:solidFill>
              <a:latin typeface="Montserrat"/>
              <a:ea typeface="Montserrat"/>
              <a:cs typeface="Montserrat"/>
              <a:sym typeface="Montserrat"/>
            </a:endParaRPr>
          </a:p>
        </p:txBody>
      </p:sp>
      <p:sp>
        <p:nvSpPr>
          <p:cNvPr id="1347" name="Google Shape;134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8" name="Google Shape;1348;p66"/>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349" name="Google Shape;1349;p6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6"/>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6"/>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6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Plan Part 1</a:t>
            </a:r>
            <a:endParaRPr/>
          </a:p>
        </p:txBody>
      </p:sp>
      <p:sp>
        <p:nvSpPr>
          <p:cNvPr id="1361" name="Google Shape;136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2" name="Google Shape;1362;p67"/>
          <p:cNvPicPr preferRelativeResize="0"/>
          <p:nvPr/>
        </p:nvPicPr>
        <p:blipFill>
          <a:blip r:embed="rId3">
            <a:alphaModFix/>
          </a:blip>
          <a:stretch>
            <a:fillRect/>
          </a:stretch>
        </p:blipFill>
        <p:spPr>
          <a:xfrm>
            <a:off x="710800" y="1116700"/>
            <a:ext cx="8075856" cy="38046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6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Plan Part 2</a:t>
            </a:r>
            <a:endParaRPr/>
          </a:p>
        </p:txBody>
      </p:sp>
      <p:sp>
        <p:nvSpPr>
          <p:cNvPr id="1368" name="Google Shape;136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9" name="Google Shape;1369;p68"/>
          <p:cNvPicPr preferRelativeResize="0"/>
          <p:nvPr/>
        </p:nvPicPr>
        <p:blipFill>
          <a:blip r:embed="rId3">
            <a:alphaModFix/>
          </a:blip>
          <a:stretch>
            <a:fillRect/>
          </a:stretch>
        </p:blipFill>
        <p:spPr>
          <a:xfrm>
            <a:off x="675900" y="1151600"/>
            <a:ext cx="8063563" cy="3804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6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Plan Part 3</a:t>
            </a:r>
            <a:endParaRPr/>
          </a:p>
        </p:txBody>
      </p:sp>
      <p:sp>
        <p:nvSpPr>
          <p:cNvPr id="1375" name="Google Shape;137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6" name="Google Shape;1376;p69"/>
          <p:cNvPicPr preferRelativeResize="0"/>
          <p:nvPr/>
        </p:nvPicPr>
        <p:blipFill>
          <a:blip r:embed="rId3">
            <a:alphaModFix/>
          </a:blip>
          <a:stretch>
            <a:fillRect/>
          </a:stretch>
        </p:blipFill>
        <p:spPr>
          <a:xfrm>
            <a:off x="152400" y="1291200"/>
            <a:ext cx="8839200" cy="336298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7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Apache Spark - Software Disaster</a:t>
            </a:r>
            <a:endParaRPr/>
          </a:p>
        </p:txBody>
      </p:sp>
      <p:sp>
        <p:nvSpPr>
          <p:cNvPr id="1382" name="Google Shape;138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3" name="Google Shape;1383;p70"/>
          <p:cNvSpPr txBox="1"/>
          <p:nvPr/>
        </p:nvSpPr>
        <p:spPr>
          <a:xfrm>
            <a:off x="633000" y="974225"/>
            <a:ext cx="7878000" cy="556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1100">
              <a:solidFill>
                <a:srgbClr val="292929"/>
              </a:solidFill>
              <a:highlight>
                <a:srgbClr val="FFFFFF"/>
              </a:highlight>
              <a:latin typeface="EB Garamond"/>
              <a:ea typeface="EB Garamond"/>
              <a:cs typeface="EB Garamond"/>
              <a:sym typeface="EB Garamond"/>
            </a:endParaRPr>
          </a:p>
          <a:p>
            <a:pPr indent="0" lvl="0" marL="0" rtl="0" algn="l">
              <a:lnSpc>
                <a:spcPct val="90000"/>
              </a:lnSpc>
              <a:spcBef>
                <a:spcPts val="0"/>
              </a:spcBef>
              <a:spcAft>
                <a:spcPts val="0"/>
              </a:spcAft>
              <a:buNone/>
            </a:pPr>
            <a:r>
              <a:rPr b="1" lang="en" sz="1100">
                <a:solidFill>
                  <a:schemeClr val="dk1"/>
                </a:solidFill>
                <a:highlight>
                  <a:srgbClr val="FFFFFF"/>
                </a:highlight>
                <a:latin typeface="EB Garamond"/>
                <a:ea typeface="EB Garamond"/>
                <a:cs typeface="EB Garamond"/>
                <a:sym typeface="EB Garamond"/>
              </a:rPr>
              <a:t>Low Level Design:</a:t>
            </a:r>
            <a:endParaRPr b="1" sz="1100">
              <a:solidFill>
                <a:schemeClr val="dk1"/>
              </a:solidFill>
              <a:highlight>
                <a:srgbClr val="FFFFFF"/>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sz="1100">
              <a:solidFill>
                <a:schemeClr val="dk1"/>
              </a:solidFill>
              <a:highlight>
                <a:srgbClr val="FFFFFF"/>
              </a:highlight>
              <a:latin typeface="EB Garamond"/>
              <a:ea typeface="EB Garamond"/>
              <a:cs typeface="EB Garamond"/>
              <a:sym typeface="EB Garamond"/>
            </a:endParaRPr>
          </a:p>
          <a:p>
            <a:pPr indent="0" lvl="0" marL="0" rtl="0" algn="l">
              <a:lnSpc>
                <a:spcPct val="90000"/>
              </a:lnSpc>
              <a:spcBef>
                <a:spcPts val="0"/>
              </a:spcBef>
              <a:spcAft>
                <a:spcPts val="0"/>
              </a:spcAft>
              <a:buNone/>
            </a:pPr>
            <a:r>
              <a:rPr lang="en" sz="1100">
                <a:solidFill>
                  <a:schemeClr val="dk1"/>
                </a:solidFill>
                <a:highlight>
                  <a:srgbClr val="FFFFFF"/>
                </a:highlight>
                <a:latin typeface="EB Garamond"/>
                <a:ea typeface="EB Garamond"/>
                <a:cs typeface="EB Garamond"/>
                <a:sym typeface="EB Garamond"/>
              </a:rPr>
              <a:t>Spark RDD APIs –  RDD stands for Resilient Distributed Datasets.</a:t>
            </a:r>
            <a:r>
              <a:rPr lang="en" sz="1100">
                <a:solidFill>
                  <a:schemeClr val="dk1"/>
                </a:solidFill>
                <a:highlight>
                  <a:schemeClr val="lt1"/>
                </a:highlight>
                <a:latin typeface="EB Garamond"/>
                <a:ea typeface="EB Garamond"/>
                <a:cs typeface="EB Garamond"/>
                <a:sym typeface="EB Garamond"/>
              </a:rPr>
              <a:t>It is an immutable distributed collection of elements of data, partitioned across nodes in clusters.[1]</a:t>
            </a:r>
            <a:endParaRPr sz="1100">
              <a:solidFill>
                <a:schemeClr val="dk1"/>
              </a:solidFill>
              <a:highlight>
                <a:schemeClr val="lt1"/>
              </a:highlight>
              <a:latin typeface="EB Garamond"/>
              <a:ea typeface="EB Garamond"/>
              <a:cs typeface="EB Garamond"/>
              <a:sym typeface="EB Garamond"/>
            </a:endParaRPr>
          </a:p>
          <a:p>
            <a:pPr indent="0" lvl="0" marL="0" rtl="0" algn="l">
              <a:lnSpc>
                <a:spcPct val="90000"/>
              </a:lnSpc>
              <a:spcBef>
                <a:spcPts val="0"/>
              </a:spcBef>
              <a:spcAft>
                <a:spcPts val="0"/>
              </a:spcAft>
              <a:buNone/>
            </a:pPr>
            <a:r>
              <a:t/>
            </a:r>
            <a:endParaRPr sz="1100">
              <a:solidFill>
                <a:schemeClr val="dk1"/>
              </a:solidFill>
              <a:highlight>
                <a:srgbClr val="FFFFFF"/>
              </a:highlight>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highlight>
                  <a:srgbClr val="FFFFFF"/>
                </a:highlight>
                <a:latin typeface="EB Garamond"/>
                <a:ea typeface="EB Garamond"/>
                <a:cs typeface="EB Garamond"/>
                <a:sym typeface="EB Garamond"/>
              </a:rPr>
              <a:t>We will be storing data in HDFS in RDD form. RDDs would be used by data analysts to perform customer segmentation  analysis.</a:t>
            </a:r>
            <a:endParaRPr sz="1100">
              <a:solidFill>
                <a:schemeClr val="dk1"/>
              </a:solidFill>
              <a:highlight>
                <a:srgbClr val="FFFFFF"/>
              </a:highlight>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highlight>
                  <a:schemeClr val="lt1"/>
                </a:highlight>
                <a:latin typeface="EB Garamond"/>
                <a:ea typeface="EB Garamond"/>
                <a:cs typeface="EB Garamond"/>
                <a:sym typeface="EB Garamond"/>
              </a:rPr>
              <a:t> RDD’s are Resilient, i.e. fault-tolerant with the help of RDD lineage graph[2]</a:t>
            </a:r>
            <a:endParaRPr sz="1100">
              <a:solidFill>
                <a:schemeClr val="dk1"/>
              </a:solidFill>
              <a:highlight>
                <a:schemeClr val="lt1"/>
              </a:highlight>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highlight>
                  <a:schemeClr val="lt1"/>
                </a:highlight>
                <a:latin typeface="EB Garamond"/>
                <a:ea typeface="EB Garamond"/>
                <a:cs typeface="EB Garamond"/>
                <a:sym typeface="EB Garamond"/>
              </a:rPr>
              <a:t>RDD’s are able to recompute missing or damaged partitions due to node failures.[2]</a:t>
            </a:r>
            <a:endParaRPr sz="1100">
              <a:solidFill>
                <a:schemeClr val="dk1"/>
              </a:solidFill>
              <a:highlight>
                <a:schemeClr val="lt1"/>
              </a:highlight>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highlight>
                  <a:schemeClr val="lt1"/>
                </a:highlight>
                <a:latin typeface="EB Garamond"/>
                <a:ea typeface="EB Garamond"/>
                <a:cs typeface="EB Garamond"/>
                <a:sym typeface="EB Garamond"/>
              </a:rPr>
              <a:t>Spark Streaming  is a stream processor built on top of Spark. It implements an abstraction called discretized streams (D-Streams), which takes advantage of RDDs and their lineage properties to divide potentially infinite streams of data into finite chunks and provide an interface to perform computation over it. The abstraction allows a micro-batch approach to streaming data, yielding high throughput, scalability and fault-tolerance[3]..</a:t>
            </a:r>
            <a:endParaRPr sz="1100">
              <a:solidFill>
                <a:schemeClr val="dk1"/>
              </a:solidFill>
              <a:highlight>
                <a:schemeClr val="lt1"/>
              </a:highlight>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Assuming that all of the </a:t>
            </a:r>
            <a:r>
              <a:rPr lang="en" sz="1100">
                <a:solidFill>
                  <a:schemeClr val="dk1"/>
                </a:solidFill>
                <a:uFill>
                  <a:noFill/>
                </a:uFill>
                <a:latin typeface="EB Garamond"/>
                <a:ea typeface="EB Garamond"/>
                <a:cs typeface="EB Garamond"/>
                <a:sym typeface="EB Garamond"/>
                <a:hlinkClick r:id="rId3">
                  <a:extLst>
                    <a:ext uri="{A12FA001-AC4F-418D-AE19-62706E023703}">
                      <ahyp:hlinkClr val="tx"/>
                    </a:ext>
                  </a:extLst>
                </a:hlinkClick>
              </a:rPr>
              <a:t>RDD transformations</a:t>
            </a:r>
            <a:r>
              <a:rPr lang="en" sz="1100">
                <a:solidFill>
                  <a:schemeClr val="dk1"/>
                </a:solidFill>
                <a:latin typeface="EB Garamond"/>
                <a:ea typeface="EB Garamond"/>
                <a:cs typeface="EB Garamond"/>
                <a:sym typeface="EB Garamond"/>
              </a:rPr>
              <a:t> are deterministic, the data in the final transformed RDD will always be the same irrespective of failures in the Spark cluster[3].</a:t>
            </a:r>
            <a:endParaRPr sz="1100">
              <a:solidFill>
                <a:schemeClr val="dk1"/>
              </a:solidFill>
              <a:latin typeface="EB Garamond"/>
              <a:ea typeface="EB Garamond"/>
              <a:cs typeface="EB Garamond"/>
              <a:sym typeface="EB Garamond"/>
            </a:endParaRPr>
          </a:p>
          <a:p>
            <a:pPr indent="-298450" lvl="0" marL="457200" rtl="0" algn="l">
              <a:lnSpc>
                <a:spcPct val="100000"/>
              </a:lnSpc>
              <a:spcBef>
                <a:spcPts val="0"/>
              </a:spcBef>
              <a:spcAft>
                <a:spcPts val="0"/>
              </a:spcAft>
              <a:buClr>
                <a:schemeClr val="dk1"/>
              </a:buClr>
              <a:buSzPts val="1100"/>
              <a:buFont typeface="EB Garamond"/>
              <a:buChar char="●"/>
            </a:pPr>
            <a:r>
              <a:rPr lang="en" sz="1100">
                <a:solidFill>
                  <a:schemeClr val="dk1"/>
                </a:solidFill>
                <a:highlight>
                  <a:srgbClr val="FFFFFF"/>
                </a:highlight>
                <a:latin typeface="EB Garamond"/>
                <a:ea typeface="EB Garamond"/>
                <a:cs typeface="EB Garamond"/>
                <a:sym typeface="EB Garamond"/>
              </a:rPr>
              <a:t>This results in two types of data that needs to recover in the event of failure:</a:t>
            </a:r>
            <a:endParaRPr sz="1100">
              <a:solidFill>
                <a:schemeClr val="dk1"/>
              </a:solidFill>
              <a:highlight>
                <a:srgbClr val="FFFFFF"/>
              </a:highlight>
              <a:latin typeface="EB Garamond"/>
              <a:ea typeface="EB Garamond"/>
              <a:cs typeface="EB Garamond"/>
              <a:sym typeface="EB Garamond"/>
            </a:endParaRPr>
          </a:p>
          <a:p>
            <a:pPr indent="-298450" lvl="0" marL="914400" rtl="0" algn="l">
              <a:lnSpc>
                <a:spcPct val="100000"/>
              </a:lnSpc>
              <a:spcBef>
                <a:spcPts val="0"/>
              </a:spcBef>
              <a:spcAft>
                <a:spcPts val="0"/>
              </a:spcAft>
              <a:buClr>
                <a:schemeClr val="dk1"/>
              </a:buClr>
              <a:buSzPts val="1100"/>
              <a:buFont typeface="EB Garamond"/>
              <a:buChar char="❖"/>
            </a:pPr>
            <a:r>
              <a:rPr lang="en" sz="1100">
                <a:solidFill>
                  <a:schemeClr val="dk1"/>
                </a:solidFill>
                <a:highlight>
                  <a:srgbClr val="FFFFFF"/>
                </a:highlight>
                <a:latin typeface="EB Garamond"/>
                <a:ea typeface="EB Garamond"/>
                <a:cs typeface="EB Garamond"/>
                <a:sym typeface="EB Garamond"/>
              </a:rPr>
              <a:t>Data received and replicated – In this, the data gets replicated on one of the other nodes thus the data can be retrieved when a failure[4].</a:t>
            </a:r>
            <a:endParaRPr sz="1100">
              <a:solidFill>
                <a:schemeClr val="dk1"/>
              </a:solidFill>
              <a:highlight>
                <a:srgbClr val="FFFFFF"/>
              </a:highlight>
              <a:latin typeface="EB Garamond"/>
              <a:ea typeface="EB Garamond"/>
              <a:cs typeface="EB Garamond"/>
              <a:sym typeface="EB Garamond"/>
            </a:endParaRPr>
          </a:p>
          <a:p>
            <a:pPr indent="-298450" lvl="0" marL="914400" rtl="0" algn="l">
              <a:lnSpc>
                <a:spcPct val="100000"/>
              </a:lnSpc>
              <a:spcBef>
                <a:spcPts val="0"/>
              </a:spcBef>
              <a:spcAft>
                <a:spcPts val="0"/>
              </a:spcAft>
              <a:buClr>
                <a:schemeClr val="dk1"/>
              </a:buClr>
              <a:buSzPts val="1100"/>
              <a:buFont typeface="EB Garamond"/>
              <a:buChar char="❖"/>
            </a:pPr>
            <a:r>
              <a:rPr lang="en" sz="1100">
                <a:solidFill>
                  <a:schemeClr val="dk1"/>
                </a:solidFill>
                <a:highlight>
                  <a:srgbClr val="FFFFFF"/>
                </a:highlight>
                <a:latin typeface="EB Garamond"/>
                <a:ea typeface="EB Garamond"/>
                <a:cs typeface="EB Garamond"/>
                <a:sym typeface="EB Garamond"/>
              </a:rPr>
              <a:t>Data received but buffered for replication – The data is not replicated thus the only way to recover fault is by retrieving it again from the source[4].</a:t>
            </a:r>
            <a:endParaRPr sz="1100">
              <a:solidFill>
                <a:schemeClr val="dk1"/>
              </a:solidFill>
              <a:highlight>
                <a:srgbClr val="FFFFFF"/>
              </a:highlight>
              <a:latin typeface="EB Garamond"/>
              <a:ea typeface="EB Garamond"/>
              <a:cs typeface="EB Garamond"/>
              <a:sym typeface="EB Garamond"/>
            </a:endParaRPr>
          </a:p>
          <a:p>
            <a:pPr indent="0" lvl="0" marL="457200" rtl="0" algn="l">
              <a:lnSpc>
                <a:spcPct val="100000"/>
              </a:lnSpc>
              <a:spcBef>
                <a:spcPts val="1400"/>
              </a:spcBef>
              <a:spcAft>
                <a:spcPts val="0"/>
              </a:spcAft>
              <a:buNone/>
            </a:pPr>
            <a:r>
              <a:t/>
            </a:r>
            <a:endParaRPr sz="1050">
              <a:solidFill>
                <a:schemeClr val="dk1"/>
              </a:solidFill>
              <a:latin typeface="EB Garamond"/>
              <a:ea typeface="EB Garamond"/>
              <a:cs typeface="EB Garamond"/>
              <a:sym typeface="EB Garamond"/>
            </a:endParaRPr>
          </a:p>
          <a:p>
            <a:pPr indent="0" lvl="0" marL="0" rtl="0" algn="l">
              <a:lnSpc>
                <a:spcPct val="190909"/>
              </a:lnSpc>
              <a:spcBef>
                <a:spcPts val="1400"/>
              </a:spcBef>
              <a:spcAft>
                <a:spcPts val="0"/>
              </a:spcAft>
              <a:buNone/>
            </a:pPr>
            <a:r>
              <a:t/>
            </a:r>
            <a:endParaRPr sz="1100">
              <a:solidFill>
                <a:srgbClr val="292929"/>
              </a:solidFill>
              <a:highlight>
                <a:srgbClr val="FFFFFF"/>
              </a:highlight>
              <a:latin typeface="EB Garamond"/>
              <a:ea typeface="EB Garamond"/>
              <a:cs typeface="EB Garamond"/>
              <a:sym typeface="EB Garamond"/>
            </a:endParaRPr>
          </a:p>
          <a:p>
            <a:pPr indent="0" lvl="0" marL="0" rtl="0" algn="l">
              <a:lnSpc>
                <a:spcPct val="190909"/>
              </a:lnSpc>
              <a:spcBef>
                <a:spcPts val="1700"/>
              </a:spcBef>
              <a:spcAft>
                <a:spcPts val="0"/>
              </a:spcAft>
              <a:buNone/>
            </a:pPr>
            <a:r>
              <a:t/>
            </a:r>
            <a:endParaRPr sz="1100">
              <a:solidFill>
                <a:srgbClr val="292929"/>
              </a:solidFill>
              <a:highlight>
                <a:srgbClr val="FFFFFF"/>
              </a:highlight>
              <a:latin typeface="EB Garamond"/>
              <a:ea typeface="EB Garamond"/>
              <a:cs typeface="EB Garamond"/>
              <a:sym typeface="EB Garamond"/>
            </a:endParaRPr>
          </a:p>
          <a:p>
            <a:pPr indent="0" lvl="0" marL="457200" rtl="0" algn="l">
              <a:lnSpc>
                <a:spcPct val="190909"/>
              </a:lnSpc>
              <a:spcBef>
                <a:spcPts val="1700"/>
              </a:spcBef>
              <a:spcAft>
                <a:spcPts val="0"/>
              </a:spcAft>
              <a:buNone/>
            </a:pPr>
            <a:r>
              <a:t/>
            </a:r>
            <a:endParaRPr sz="1100">
              <a:solidFill>
                <a:srgbClr val="292929"/>
              </a:solidFill>
              <a:highlight>
                <a:srgbClr val="FFFFFF"/>
              </a:highlight>
              <a:latin typeface="EB Garamond"/>
              <a:ea typeface="EB Garamond"/>
              <a:cs typeface="EB Garamond"/>
              <a:sym typeface="EB Garamond"/>
            </a:endParaRPr>
          </a:p>
          <a:p>
            <a:pPr indent="0" lvl="0" marL="0" rtl="0" algn="l">
              <a:spcBef>
                <a:spcPts val="0"/>
              </a:spcBef>
              <a:spcAft>
                <a:spcPts val="0"/>
              </a:spcAft>
              <a:buNone/>
            </a:pPr>
            <a:r>
              <a:t/>
            </a:r>
            <a:endParaRPr sz="1100">
              <a:solidFill>
                <a:srgbClr val="292929"/>
              </a:solidFill>
              <a:highlight>
                <a:srgbClr val="FFFFFF"/>
              </a:highlight>
              <a:latin typeface="EB Garamond"/>
              <a:ea typeface="EB Garamond"/>
              <a:cs typeface="EB Garamond"/>
              <a:sym typeface="EB Garamond"/>
            </a:endParaRPr>
          </a:p>
        </p:txBody>
      </p:sp>
      <p:sp>
        <p:nvSpPr>
          <p:cNvPr id="1384" name="Google Shape;1384;p70"/>
          <p:cNvSpPr txBox="1"/>
          <p:nvPr/>
        </p:nvSpPr>
        <p:spPr>
          <a:xfrm>
            <a:off x="248050" y="4415650"/>
            <a:ext cx="7486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B Garamond"/>
                <a:ea typeface="EB Garamond"/>
                <a:cs typeface="EB Garamond"/>
                <a:sym typeface="EB Garamond"/>
              </a:rPr>
              <a:t>[1] </a:t>
            </a:r>
            <a:r>
              <a:rPr i="1" lang="en" sz="700">
                <a:solidFill>
                  <a:schemeClr val="dk1"/>
                </a:solidFill>
                <a:latin typeface="EB Garamond"/>
                <a:ea typeface="EB Garamond"/>
                <a:cs typeface="EB Garamond"/>
                <a:sym typeface="EB Garamond"/>
              </a:rPr>
              <a:t>Resilient Distributed Dataset (RDD)</a:t>
            </a:r>
            <a:r>
              <a:rPr lang="en" sz="700">
                <a:solidFill>
                  <a:schemeClr val="dk1"/>
                </a:solidFill>
                <a:latin typeface="EB Garamond"/>
                <a:ea typeface="EB Garamond"/>
                <a:cs typeface="EB Garamond"/>
                <a:sym typeface="EB Garamond"/>
              </a:rPr>
              <a:t>. (2022). Retrieved from databricks.com: https://databricks.com/glossary/what-is-rdd</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Arora, S. (2018, August 26). </a:t>
            </a:r>
            <a:r>
              <a:rPr i="1" lang="en" sz="700">
                <a:solidFill>
                  <a:schemeClr val="dk1"/>
                </a:solidFill>
                <a:latin typeface="EB Garamond"/>
                <a:ea typeface="EB Garamond"/>
                <a:cs typeface="EB Garamond"/>
                <a:sym typeface="EB Garamond"/>
              </a:rPr>
              <a:t>RDD: Spark’s Fault Tolerant In-Memory weapon</a:t>
            </a:r>
            <a:r>
              <a:rPr lang="en" sz="700">
                <a:solidFill>
                  <a:schemeClr val="dk1"/>
                </a:solidFill>
                <a:latin typeface="EB Garamond"/>
                <a:ea typeface="EB Garamond"/>
                <a:cs typeface="EB Garamond"/>
                <a:sym typeface="EB Garamond"/>
              </a:rPr>
              <a:t>. Retrieved from medium.com: https://medium.com/knoldus/rdd-sparks-fault-tolerant-in-memory-weapon-130f8df2f996</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[3] </a:t>
            </a:r>
            <a:r>
              <a:rPr lang="en" sz="700">
                <a:solidFill>
                  <a:schemeClr val="dk1"/>
                </a:solidFill>
                <a:latin typeface="EB Garamond"/>
                <a:ea typeface="EB Garamond"/>
                <a:cs typeface="EB Garamond"/>
                <a:sym typeface="EB Garamond"/>
              </a:rPr>
              <a:t> Joao Carreira, J. L. (n.d.). </a:t>
            </a:r>
            <a:r>
              <a:rPr i="1" lang="en" sz="700">
                <a:solidFill>
                  <a:schemeClr val="dk1"/>
                </a:solidFill>
                <a:latin typeface="EB Garamond"/>
                <a:ea typeface="EB Garamond"/>
                <a:cs typeface="EB Garamond"/>
                <a:sym typeface="EB Garamond"/>
              </a:rPr>
              <a:t>Optimizing Latency and Throughput Trade-offs in a stream processing system.</a:t>
            </a:r>
            <a:br>
              <a:rPr lang="en" sz="1000">
                <a:latin typeface="EB Garamond"/>
                <a:ea typeface="EB Garamond"/>
                <a:cs typeface="EB Garamond"/>
                <a:sym typeface="EB Garamond"/>
              </a:rPr>
            </a:br>
            <a:r>
              <a:rPr lang="en" sz="1000">
                <a:latin typeface="EB Garamond"/>
                <a:ea typeface="EB Garamond"/>
                <a:cs typeface="EB Garamond"/>
                <a:sym typeface="EB Garamond"/>
              </a:rPr>
              <a:t>[4] </a:t>
            </a:r>
            <a:r>
              <a:rPr i="1" lang="en" sz="700">
                <a:solidFill>
                  <a:schemeClr val="dk1"/>
                </a:solidFill>
                <a:latin typeface="EB Garamond"/>
                <a:ea typeface="EB Garamond"/>
                <a:cs typeface="EB Garamond"/>
                <a:sym typeface="EB Garamond"/>
              </a:rPr>
              <a:t>Fault tolerance in Apache Spark – Reliable Spark Streaming</a:t>
            </a:r>
            <a:r>
              <a:rPr lang="en" sz="700">
                <a:solidFill>
                  <a:schemeClr val="dk1"/>
                </a:solidFill>
                <a:latin typeface="EB Garamond"/>
                <a:ea typeface="EB Garamond"/>
                <a:cs typeface="EB Garamond"/>
                <a:sym typeface="EB Garamond"/>
              </a:rPr>
              <a:t>. (n.d.). Retrieved from data-flair.training: https://data-flair.training/blogs/fault-tolerance-in-apache-spark/</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71"/>
          <p:cNvSpPr txBox="1"/>
          <p:nvPr>
            <p:ph idx="1" type="subTitle"/>
          </p:nvPr>
        </p:nvSpPr>
        <p:spPr>
          <a:xfrm>
            <a:off x="2064950" y="771600"/>
            <a:ext cx="4717500" cy="63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Testing</a:t>
            </a:r>
            <a:endParaRPr b="1" sz="3000">
              <a:solidFill>
                <a:schemeClr val="dk1"/>
              </a:solidFill>
              <a:latin typeface="Montserrat"/>
              <a:ea typeface="Montserrat"/>
              <a:cs typeface="Montserrat"/>
              <a:sym typeface="Montserrat"/>
            </a:endParaRPr>
          </a:p>
        </p:txBody>
      </p:sp>
      <p:sp>
        <p:nvSpPr>
          <p:cNvPr id="1390" name="Google Shape;139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1" name="Google Shape;1391;p71"/>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392" name="Google Shape;1392;p71"/>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1"/>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7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plan overview</a:t>
            </a:r>
            <a:endParaRPr/>
          </a:p>
        </p:txBody>
      </p:sp>
      <p:sp>
        <p:nvSpPr>
          <p:cNvPr id="1404" name="Google Shape;1404;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05" name="Google Shape;1405;p72"/>
          <p:cNvGraphicFramePr/>
          <p:nvPr/>
        </p:nvGraphicFramePr>
        <p:xfrm>
          <a:off x="525588" y="1034088"/>
          <a:ext cx="3000000" cy="3000000"/>
        </p:xfrm>
        <a:graphic>
          <a:graphicData uri="http://schemas.openxmlformats.org/drawingml/2006/table">
            <a:tbl>
              <a:tblPr>
                <a:noFill/>
                <a:tableStyleId>{45CD9520-14F8-44B0-9803-B450E8471C01}</a:tableStyleId>
              </a:tblPr>
              <a:tblGrid>
                <a:gridCol w="919325"/>
                <a:gridCol w="1472125"/>
                <a:gridCol w="1162675"/>
                <a:gridCol w="1162675"/>
                <a:gridCol w="1172375"/>
                <a:gridCol w="1152925"/>
                <a:gridCol w="1162675"/>
              </a:tblGrid>
              <a:tr h="324650">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Testing Type</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Unit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Functional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Integration &amp; Installation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Performance &amp; Security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Alpha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Beta Testing</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324650">
                <a:tc>
                  <a:txBody>
                    <a:bodyPr/>
                    <a:lstStyle/>
                    <a:p>
                      <a:pPr indent="0" lvl="0" marL="0" rtl="0" algn="l">
                        <a:lnSpc>
                          <a:spcPct val="100000"/>
                        </a:lnSpc>
                        <a:spcBef>
                          <a:spcPts val="0"/>
                        </a:spcBef>
                        <a:spcAft>
                          <a:spcPts val="0"/>
                        </a:spcAft>
                        <a:buNone/>
                      </a:pPr>
                      <a:r>
                        <a:rPr b="1" lang="en" sz="800">
                          <a:latin typeface="EB Garamond"/>
                          <a:ea typeface="EB Garamond"/>
                          <a:cs typeface="EB Garamond"/>
                          <a:sym typeface="EB Garamond"/>
                        </a:rPr>
                        <a:t>Persona</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EB Garamond"/>
                          <a:ea typeface="EB Garamond"/>
                          <a:cs typeface="EB Garamond"/>
                          <a:sym typeface="EB Garamond"/>
                        </a:rPr>
                        <a:t>Data Architect</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EB Garamond"/>
                          <a:ea typeface="EB Garamond"/>
                          <a:cs typeface="EB Garamond"/>
                          <a:sym typeface="EB Garamond"/>
                        </a:rPr>
                        <a:t>Software Tester</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EB Garamond"/>
                          <a:ea typeface="EB Garamond"/>
                          <a:cs typeface="EB Garamond"/>
                          <a:sym typeface="EB Garamond"/>
                        </a:rPr>
                        <a:t>Data Architect &amp; Software tester</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EB Garamond"/>
                          <a:ea typeface="EB Garamond"/>
                          <a:cs typeface="EB Garamond"/>
                          <a:sym typeface="EB Garamond"/>
                        </a:rPr>
                        <a:t>Software Tester</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EB Garamond"/>
                          <a:ea typeface="EB Garamond"/>
                          <a:cs typeface="EB Garamond"/>
                          <a:sym typeface="EB Garamond"/>
                        </a:rPr>
                        <a:t>Data Analyst</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EB Garamond"/>
                          <a:ea typeface="EB Garamond"/>
                          <a:cs typeface="EB Garamond"/>
                          <a:sym typeface="EB Garamond"/>
                        </a:rPr>
                        <a:t>Product &amp; Marketing Manager</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4300">
                <a:tc>
                  <a:txBody>
                    <a:bodyPr/>
                    <a:lstStyle/>
                    <a:p>
                      <a:pPr indent="0" lvl="0" marL="0" rtl="0" algn="l">
                        <a:lnSpc>
                          <a:spcPct val="100000"/>
                        </a:lnSpc>
                        <a:spcBef>
                          <a:spcPts val="0"/>
                        </a:spcBef>
                        <a:spcAft>
                          <a:spcPts val="0"/>
                        </a:spcAft>
                        <a:buNone/>
                      </a:pPr>
                      <a:r>
                        <a:rPr b="1" lang="en" sz="800">
                          <a:latin typeface="EB Garamond"/>
                          <a:ea typeface="EB Garamond"/>
                          <a:cs typeface="EB Garamond"/>
                          <a:sym typeface="EB Garamond"/>
                        </a:rPr>
                        <a:t>Test goals</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en" sz="800">
                          <a:solidFill>
                            <a:schemeClr val="dk1"/>
                          </a:solidFill>
                          <a:latin typeface="EB Garamond"/>
                          <a:ea typeface="EB Garamond"/>
                          <a:cs typeface="EB Garamond"/>
                          <a:sym typeface="EB Garamond"/>
                        </a:rPr>
                        <a:t>To ensure that the code within SPARK architecture is working properly without any bugs as well as the component &amp; features like spark drivers, executors, cluster managers &amp; working nodes are working well</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EB Garamond"/>
                          <a:ea typeface="EB Garamond"/>
                          <a:cs typeface="EB Garamond"/>
                          <a:sym typeface="EB Garamond"/>
                        </a:rPr>
                        <a:t>To ensure that the SPARK architecture as a whole works well with no bugs or errors</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EB Garamond"/>
                          <a:ea typeface="EB Garamond"/>
                          <a:cs typeface="EB Garamond"/>
                          <a:sym typeface="EB Garamond"/>
                        </a:rPr>
                        <a:t>To ensure there is smooth integration of YARN and SPARK and SPARK architecture is able to install/run successfully on HDFS layer</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To ensure that Data analyst can access the library/module released by data architect with read-only access and performance level is 3 times faster</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To ensure there are no issues when data analyst is accessing the data and that data analyst is able to identify key customer segments without any issues</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To ensure that data analysts are able to build dashboards and </a:t>
                      </a:r>
                      <a:r>
                        <a:rPr lang="en" sz="800">
                          <a:latin typeface="EB Garamond"/>
                          <a:ea typeface="EB Garamond"/>
                          <a:cs typeface="EB Garamond"/>
                          <a:sym typeface="EB Garamond"/>
                        </a:rPr>
                        <a:t>visualizations</a:t>
                      </a:r>
                      <a:r>
                        <a:rPr b="1" lang="en" sz="800">
                          <a:latin typeface="EB Garamond"/>
                          <a:ea typeface="EB Garamond"/>
                          <a:cs typeface="EB Garamond"/>
                          <a:sym typeface="EB Garamond"/>
                        </a:rPr>
                        <a:t> </a:t>
                      </a:r>
                      <a:r>
                        <a:rPr lang="en" sz="800">
                          <a:latin typeface="EB Garamond"/>
                          <a:ea typeface="EB Garamond"/>
                          <a:cs typeface="EB Garamond"/>
                          <a:sym typeface="EB Garamond"/>
                        </a:rPr>
                        <a:t>efficiently</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69900">
                <a:tc>
                  <a:txBody>
                    <a:bodyPr/>
                    <a:lstStyle/>
                    <a:p>
                      <a:pPr indent="0" lvl="0" marL="0" rtl="0" algn="l">
                        <a:lnSpc>
                          <a:spcPct val="100000"/>
                        </a:lnSpc>
                        <a:spcBef>
                          <a:spcPts val="0"/>
                        </a:spcBef>
                        <a:spcAft>
                          <a:spcPts val="0"/>
                        </a:spcAft>
                        <a:buNone/>
                      </a:pPr>
                      <a:r>
                        <a:rPr b="1" lang="en" sz="800">
                          <a:latin typeface="EB Garamond"/>
                          <a:ea typeface="EB Garamond"/>
                          <a:cs typeface="EB Garamond"/>
                          <a:sym typeface="EB Garamond"/>
                        </a:rPr>
                        <a:t>How this test will help in project</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EB Garamond"/>
                          <a:ea typeface="EB Garamond"/>
                          <a:cs typeface="EB Garamond"/>
                          <a:sym typeface="EB Garamond"/>
                        </a:rPr>
                        <a:t>Helps to fix any bugs related to SPARK components early</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EB Garamond"/>
                          <a:ea typeface="EB Garamond"/>
                          <a:cs typeface="EB Garamond"/>
                          <a:sym typeface="EB Garamond"/>
                        </a:rPr>
                        <a:t>Helps to fix any bugs related to SPARK architecture  as a whole</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EB Garamond"/>
                          <a:ea typeface="EB Garamond"/>
                          <a:cs typeface="EB Garamond"/>
                          <a:sym typeface="EB Garamond"/>
                        </a:rPr>
                        <a:t>Helps to ensure safe compatibility between SPARK module and HDFS layer</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Helps to increase the performance level of the application and also to ensure that data privacy is not compromised</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1000"/>
                        </a:spcBef>
                        <a:spcAft>
                          <a:spcPts val="0"/>
                        </a:spcAft>
                        <a:buNone/>
                      </a:pPr>
                      <a:r>
                        <a:rPr lang="en" sz="800">
                          <a:latin typeface="EB Garamond"/>
                          <a:ea typeface="EB Garamond"/>
                          <a:cs typeface="EB Garamond"/>
                          <a:sym typeface="EB Garamond"/>
                        </a:rPr>
                        <a:t>Helps to ensure that the overall business objective goal is met which is to increase productivity of data analyst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200"/>
                        </a:spcAft>
                        <a:buNone/>
                      </a:pPr>
                      <a:r>
                        <a:rPr lang="en" sz="800">
                          <a:latin typeface="EB Garamond"/>
                          <a:ea typeface="EB Garamond"/>
                          <a:cs typeface="EB Garamond"/>
                          <a:sym typeface="EB Garamond"/>
                        </a:rPr>
                        <a:t>Helps to provide business insights to get more leads which will translate to sales efficiently at faster rate</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3050">
                <a:tc>
                  <a:txBody>
                    <a:bodyPr/>
                    <a:lstStyle/>
                    <a:p>
                      <a:pPr indent="0" lvl="0" marL="0" rtl="0" algn="l">
                        <a:lnSpc>
                          <a:spcPct val="100000"/>
                        </a:lnSpc>
                        <a:spcBef>
                          <a:spcPts val="0"/>
                        </a:spcBef>
                        <a:spcAft>
                          <a:spcPts val="0"/>
                        </a:spcAft>
                        <a:buNone/>
                      </a:pPr>
                      <a:r>
                        <a:rPr b="1" lang="en" sz="800">
                          <a:latin typeface="EB Garamond"/>
                          <a:ea typeface="EB Garamond"/>
                          <a:cs typeface="EB Garamond"/>
                          <a:sym typeface="EB Garamond"/>
                        </a:rPr>
                        <a:t>Increment 1</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a:t>
                      </a:r>
                      <a:endParaRPr b="1" sz="12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1000"/>
                        </a:spcBef>
                        <a:spcAft>
                          <a:spcPts val="0"/>
                        </a:spcAft>
                        <a:buNone/>
                      </a:pPr>
                      <a:r>
                        <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200"/>
                        </a:spcAft>
                        <a:buNone/>
                      </a:pPr>
                      <a:r>
                        <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8150">
                <a:tc>
                  <a:txBody>
                    <a:bodyPr/>
                    <a:lstStyle/>
                    <a:p>
                      <a:pPr indent="0" lvl="0" marL="0" rtl="0" algn="l">
                        <a:spcBef>
                          <a:spcPts val="0"/>
                        </a:spcBef>
                        <a:spcAft>
                          <a:spcPts val="0"/>
                        </a:spcAft>
                        <a:buClr>
                          <a:schemeClr val="dk1"/>
                        </a:buClr>
                        <a:buSzPts val="1100"/>
                        <a:buFont typeface="Arial"/>
                        <a:buNone/>
                      </a:pPr>
                      <a:r>
                        <a:rPr b="1" lang="en" sz="800">
                          <a:solidFill>
                            <a:schemeClr val="dk1"/>
                          </a:solidFill>
                          <a:latin typeface="EB Garamond"/>
                          <a:ea typeface="EB Garamond"/>
                          <a:cs typeface="EB Garamond"/>
                          <a:sym typeface="EB Garamond"/>
                        </a:rPr>
                        <a:t>Increment 2</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9200">
                <a:tc>
                  <a:txBody>
                    <a:bodyPr/>
                    <a:lstStyle/>
                    <a:p>
                      <a:pPr indent="0" lvl="0" marL="0" rtl="0" algn="l">
                        <a:spcBef>
                          <a:spcPts val="0"/>
                        </a:spcBef>
                        <a:spcAft>
                          <a:spcPts val="0"/>
                        </a:spcAft>
                        <a:buClr>
                          <a:schemeClr val="dk1"/>
                        </a:buClr>
                        <a:buSzPts val="1100"/>
                        <a:buFont typeface="Arial"/>
                        <a:buNone/>
                      </a:pPr>
                      <a:r>
                        <a:rPr b="1" lang="en" sz="800">
                          <a:solidFill>
                            <a:schemeClr val="dk1"/>
                          </a:solidFill>
                          <a:latin typeface="EB Garamond"/>
                          <a:ea typeface="EB Garamond"/>
                          <a:cs typeface="EB Garamond"/>
                          <a:sym typeface="EB Garamond"/>
                        </a:rPr>
                        <a:t>Increment 3</a:t>
                      </a:r>
                      <a:endParaRPr b="1"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a:t>
                      </a:r>
                      <a:endParaRPr sz="800">
                        <a:latin typeface="EB Garamond"/>
                        <a:ea typeface="EB Garamond"/>
                        <a:cs typeface="EB Garamond"/>
                        <a:sym typeface="EB Garamo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0" name="Google Shape;240;p19"/>
          <p:cNvSpPr txBox="1"/>
          <p:nvPr/>
        </p:nvSpPr>
        <p:spPr>
          <a:xfrm>
            <a:off x="269725" y="4741525"/>
            <a:ext cx="875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B212C"/>
                </a:solidFill>
                <a:latin typeface="EB Garamond"/>
                <a:ea typeface="EB Garamond"/>
                <a:cs typeface="EB Garamond"/>
                <a:sym typeface="EB Garamond"/>
              </a:rPr>
              <a:t>[1] </a:t>
            </a:r>
            <a:r>
              <a:rPr lang="en" sz="800">
                <a:solidFill>
                  <a:schemeClr val="dk1"/>
                </a:solidFill>
                <a:latin typeface="EB Garamond"/>
                <a:ea typeface="EB Garamond"/>
                <a:cs typeface="EB Garamond"/>
                <a:sym typeface="EB Garamond"/>
              </a:rPr>
              <a:t>glensheffield. (2013, November 3). </a:t>
            </a:r>
            <a:r>
              <a:rPr i="1" lang="en" sz="800">
                <a:solidFill>
                  <a:schemeClr val="dk1"/>
                </a:solidFill>
                <a:latin typeface="EB Garamond"/>
                <a:ea typeface="EB Garamond"/>
                <a:cs typeface="EB Garamond"/>
                <a:sym typeface="EB Garamond"/>
              </a:rPr>
              <a:t>IBM Big SQL Benchmark vs. Cloudera Impala and Hortonworks Hive/Tez</a:t>
            </a:r>
            <a:r>
              <a:rPr lang="en" sz="800">
                <a:solidFill>
                  <a:schemeClr val="dk1"/>
                </a:solidFill>
                <a:latin typeface="EB Garamond"/>
                <a:ea typeface="EB Garamond"/>
                <a:cs typeface="EB Garamond"/>
                <a:sym typeface="EB Garamond"/>
              </a:rPr>
              <a:t>. Retrieved from shefsite.wordpress.com: https://shefsite.wordpress.com/2014/11/03/ibm-big-sql-benchmark-vs-cloudera-impala-and-hortonworks-hivetez/</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rgbClr val="1B212C"/>
              </a:solidFill>
            </a:endParaRPr>
          </a:p>
          <a:p>
            <a:pPr indent="0" lvl="0" marL="0" rtl="0" algn="l">
              <a:spcBef>
                <a:spcPts val="0"/>
              </a:spcBef>
              <a:spcAft>
                <a:spcPts val="0"/>
              </a:spcAft>
              <a:buNone/>
            </a:pPr>
            <a:r>
              <a:t/>
            </a:r>
            <a:endParaRPr sz="800">
              <a:solidFill>
                <a:srgbClr val="1B212C"/>
              </a:solidFill>
            </a:endParaRPr>
          </a:p>
        </p:txBody>
      </p:sp>
      <p:sp>
        <p:nvSpPr>
          <p:cNvPr id="241" name="Google Shape;241;p19"/>
          <p:cNvSpPr txBox="1"/>
          <p:nvPr/>
        </p:nvSpPr>
        <p:spPr>
          <a:xfrm>
            <a:off x="576525" y="820688"/>
            <a:ext cx="7759800" cy="14775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b="1" lang="en">
                <a:latin typeface="Lato"/>
                <a:ea typeface="Lato"/>
                <a:cs typeface="Lato"/>
                <a:sym typeface="Lato"/>
              </a:rPr>
              <a:t>      99 queries were tested on 50GB database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42" name="Google Shape;242;p19"/>
          <p:cNvSpPr txBox="1"/>
          <p:nvPr/>
        </p:nvSpPr>
        <p:spPr>
          <a:xfrm>
            <a:off x="359425" y="3879625"/>
            <a:ext cx="35790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 sz="1000">
                <a:latin typeface="Lato"/>
                <a:ea typeface="Lato"/>
                <a:cs typeface="Lato"/>
                <a:sym typeface="Lato"/>
              </a:rPr>
              <a:t>12 queries required minor modification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Took 1 hour  to complete</a:t>
            </a:r>
            <a:endParaRPr sz="1000">
              <a:latin typeface="Lato"/>
              <a:ea typeface="Lato"/>
              <a:cs typeface="Lato"/>
              <a:sym typeface="Lato"/>
            </a:endParaRPr>
          </a:p>
        </p:txBody>
      </p:sp>
      <p:sp>
        <p:nvSpPr>
          <p:cNvPr id="243" name="Google Shape;243;p19"/>
          <p:cNvSpPr txBox="1"/>
          <p:nvPr/>
        </p:nvSpPr>
        <p:spPr>
          <a:xfrm>
            <a:off x="4593600" y="3879625"/>
            <a:ext cx="45504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 sz="1000">
                <a:latin typeface="Lato"/>
                <a:ea typeface="Lato"/>
                <a:cs typeface="Lato"/>
                <a:sym typeface="Lato"/>
              </a:rPr>
              <a:t>9 queries had execution error and timed out after 5  hours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Took 5 hours  to complete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26 queries needed modification(mainly type casts)</a:t>
            </a:r>
            <a:endParaRPr sz="1000">
              <a:latin typeface="Lato"/>
              <a:ea typeface="Lato"/>
              <a:cs typeface="Lato"/>
              <a:sym typeface="Lato"/>
            </a:endParaRPr>
          </a:p>
        </p:txBody>
      </p:sp>
      <p:sp>
        <p:nvSpPr>
          <p:cNvPr id="244" name="Google Shape;244;p19"/>
          <p:cNvSpPr txBox="1"/>
          <p:nvPr/>
        </p:nvSpPr>
        <p:spPr>
          <a:xfrm>
            <a:off x="152400" y="152400"/>
            <a:ext cx="99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B212C"/>
                </a:solidFill>
                <a:latin typeface="Montserrat"/>
                <a:ea typeface="Montserrat"/>
                <a:cs typeface="Montserrat"/>
                <a:sym typeface="Montserrat"/>
              </a:rPr>
              <a:t>Spark vs Hadoop Query Performance </a:t>
            </a:r>
            <a:endParaRPr/>
          </a:p>
        </p:txBody>
      </p:sp>
      <p:sp>
        <p:nvSpPr>
          <p:cNvPr id="245" name="Google Shape;245;p19"/>
          <p:cNvSpPr txBox="1"/>
          <p:nvPr/>
        </p:nvSpPr>
        <p:spPr>
          <a:xfrm>
            <a:off x="8703000" y="910550"/>
            <a:ext cx="44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B212C"/>
                </a:solidFill>
              </a:rPr>
              <a:t>[1]</a:t>
            </a:r>
            <a:endParaRPr/>
          </a:p>
        </p:txBody>
      </p:sp>
      <p:pic>
        <p:nvPicPr>
          <p:cNvPr id="246" name="Google Shape;246;p19"/>
          <p:cNvPicPr preferRelativeResize="0"/>
          <p:nvPr/>
        </p:nvPicPr>
        <p:blipFill>
          <a:blip r:embed="rId3">
            <a:alphaModFix/>
          </a:blip>
          <a:stretch>
            <a:fillRect/>
          </a:stretch>
        </p:blipFill>
        <p:spPr>
          <a:xfrm>
            <a:off x="0" y="1233638"/>
            <a:ext cx="9143999" cy="2646023"/>
          </a:xfrm>
          <a:prstGeom prst="rect">
            <a:avLst/>
          </a:prstGeom>
          <a:noFill/>
          <a:ln>
            <a:noFill/>
          </a:ln>
        </p:spPr>
      </p:pic>
      <p:sp>
        <p:nvSpPr>
          <p:cNvPr id="247" name="Google Shape;24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7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Bug Tracking &amp; Management - Release 1</a:t>
            </a:r>
            <a:endParaRPr/>
          </a:p>
        </p:txBody>
      </p:sp>
      <p:sp>
        <p:nvSpPr>
          <p:cNvPr id="1411" name="Google Shape;1411;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2" name="Google Shape;1412;p73"/>
          <p:cNvSpPr txBox="1"/>
          <p:nvPr/>
        </p:nvSpPr>
        <p:spPr>
          <a:xfrm>
            <a:off x="872000" y="1100225"/>
            <a:ext cx="7911000" cy="3531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EB Garamond"/>
              <a:buChar char="●"/>
            </a:pPr>
            <a:r>
              <a:rPr lang="en" sz="1200">
                <a:latin typeface="EB Garamond"/>
                <a:ea typeface="EB Garamond"/>
                <a:cs typeface="EB Garamond"/>
                <a:sym typeface="EB Garamond"/>
              </a:rPr>
              <a:t>OSS project will use </a:t>
            </a:r>
            <a:r>
              <a:rPr b="1" lang="en" sz="1200">
                <a:latin typeface="EB Garamond"/>
                <a:ea typeface="EB Garamond"/>
                <a:cs typeface="EB Garamond"/>
                <a:sym typeface="EB Garamond"/>
              </a:rPr>
              <a:t>Fuzz testing</a:t>
            </a:r>
            <a:r>
              <a:rPr lang="en" sz="1200">
                <a:latin typeface="EB Garamond"/>
                <a:ea typeface="EB Garamond"/>
                <a:cs typeface="EB Garamond"/>
                <a:sym typeface="EB Garamond"/>
              </a:rPr>
              <a:t> to track bugs and ensure system is robust and secure</a:t>
            </a:r>
            <a:endParaRPr sz="1200">
              <a:latin typeface="EB Garamond"/>
              <a:ea typeface="EB Garamond"/>
              <a:cs typeface="EB Garamond"/>
              <a:sym typeface="EB Garamond"/>
            </a:endParaRPr>
          </a:p>
          <a:p>
            <a:pPr indent="-311150" lvl="0" marL="457200" rtl="0" algn="l">
              <a:lnSpc>
                <a:spcPct val="115000"/>
              </a:lnSpc>
              <a:spcBef>
                <a:spcPts val="0"/>
              </a:spcBef>
              <a:spcAft>
                <a:spcPts val="0"/>
              </a:spcAft>
              <a:buSzPts val="1300"/>
              <a:buFont typeface="EB Garamond"/>
              <a:buChar char="●"/>
            </a:pPr>
            <a:r>
              <a:rPr b="1" lang="en" sz="1300">
                <a:latin typeface="EB Garamond"/>
                <a:ea typeface="EB Garamond"/>
                <a:cs typeface="EB Garamond"/>
                <a:sym typeface="EB Garamond"/>
              </a:rPr>
              <a:t>Fuzz Testing:</a:t>
            </a:r>
            <a:endParaRPr b="1" sz="1300">
              <a:latin typeface="EB Garamond"/>
              <a:ea typeface="EB Garamond"/>
              <a:cs typeface="EB Garamond"/>
              <a:sym typeface="EB Garamond"/>
            </a:endParaRPr>
          </a:p>
          <a:p>
            <a:pPr indent="-304800" lvl="0" marL="800100" rtl="0" algn="l">
              <a:lnSpc>
                <a:spcPct val="115000"/>
              </a:lnSpc>
              <a:spcBef>
                <a:spcPts val="0"/>
              </a:spcBef>
              <a:spcAft>
                <a:spcPts val="0"/>
              </a:spcAft>
              <a:buSzPts val="1200"/>
              <a:buFont typeface="EB Garamond"/>
              <a:buChar char="➔"/>
            </a:pPr>
            <a:r>
              <a:rPr lang="en" sz="1200">
                <a:solidFill>
                  <a:srgbClr val="222222"/>
                </a:solidFill>
                <a:highlight>
                  <a:srgbClr val="FFFFFF"/>
                </a:highlight>
                <a:latin typeface="EB Garamond"/>
                <a:ea typeface="EB Garamond"/>
                <a:cs typeface="EB Garamond"/>
                <a:sym typeface="EB Garamond"/>
              </a:rPr>
              <a:t>A software testing technique of putting invalid or random data called FUZZ into software system to discover coding errors</a:t>
            </a:r>
            <a:r>
              <a:rPr lang="en" sz="1200">
                <a:solidFill>
                  <a:srgbClr val="222222"/>
                </a:solidFill>
                <a:highlight>
                  <a:srgbClr val="FFFFFF"/>
                </a:highlight>
                <a:latin typeface="EB Garamond"/>
                <a:ea typeface="EB Garamond"/>
                <a:cs typeface="EB Garamond"/>
                <a:sym typeface="EB Garamond"/>
              </a:rPr>
              <a:t> and security loopholes when integrating SPARK with HDFS layer</a:t>
            </a:r>
            <a:r>
              <a:rPr lang="en" sz="1200">
                <a:solidFill>
                  <a:srgbClr val="222222"/>
                </a:solidFill>
                <a:highlight>
                  <a:srgbClr val="FFFFFF"/>
                </a:highlight>
                <a:latin typeface="EB Garamond"/>
                <a:ea typeface="EB Garamond"/>
                <a:cs typeface="EB Garamond"/>
                <a:sym typeface="EB Garamond"/>
              </a:rPr>
              <a:t>[1]</a:t>
            </a:r>
            <a:endParaRPr sz="1200">
              <a:solidFill>
                <a:srgbClr val="222222"/>
              </a:solidFill>
              <a:highlight>
                <a:srgbClr val="FFFFFF"/>
              </a:highlight>
              <a:latin typeface="EB Garamond"/>
              <a:ea typeface="EB Garamond"/>
              <a:cs typeface="EB Garamond"/>
              <a:sym typeface="EB Garamond"/>
            </a:endParaRPr>
          </a:p>
          <a:p>
            <a:pPr indent="-304800" lvl="0" marL="800100" rtl="0" algn="l">
              <a:lnSpc>
                <a:spcPct val="115000"/>
              </a:lnSpc>
              <a:spcBef>
                <a:spcPts val="0"/>
              </a:spcBef>
              <a:spcAft>
                <a:spcPts val="0"/>
              </a:spcAft>
              <a:buClr>
                <a:srgbClr val="222222"/>
              </a:buClr>
              <a:buSzPts val="1200"/>
              <a:buFont typeface="EB Garamond"/>
              <a:buChar char="➔"/>
            </a:pPr>
            <a:r>
              <a:rPr lang="en" sz="1200">
                <a:solidFill>
                  <a:srgbClr val="222222"/>
                </a:solidFill>
                <a:highlight>
                  <a:srgbClr val="FFFFFF"/>
                </a:highlight>
                <a:latin typeface="EB Garamond"/>
                <a:ea typeface="EB Garamond"/>
                <a:cs typeface="EB Garamond"/>
                <a:sym typeface="EB Garamond"/>
              </a:rPr>
              <a:t>Purpose of fuzz testing is inserting data using automated or semi-automated techniques and testing the system for various exceptions like Apache Spark crashing or failure of built-in code within the Spark architecture dataframes, etc[1]</a:t>
            </a:r>
            <a:endParaRPr sz="1200">
              <a:solidFill>
                <a:srgbClr val="222222"/>
              </a:solidFill>
              <a:highlight>
                <a:srgbClr val="FFFFFF"/>
              </a:highlight>
              <a:latin typeface="EB Garamond"/>
              <a:ea typeface="EB Garamond"/>
              <a:cs typeface="EB Garamond"/>
              <a:sym typeface="EB Garamond"/>
            </a:endParaRPr>
          </a:p>
          <a:p>
            <a:pPr indent="0" lvl="0" marL="0" rtl="0" algn="l">
              <a:lnSpc>
                <a:spcPct val="120000"/>
              </a:lnSpc>
              <a:spcBef>
                <a:spcPts val="0"/>
              </a:spcBef>
              <a:spcAft>
                <a:spcPts val="0"/>
              </a:spcAft>
              <a:buNone/>
            </a:pPr>
            <a:r>
              <a:t/>
            </a:r>
            <a:endParaRPr>
              <a:solidFill>
                <a:srgbClr val="333333"/>
              </a:solidFill>
              <a:highlight>
                <a:schemeClr val="lt1"/>
              </a:highlight>
              <a:latin typeface="EB Garamond"/>
              <a:ea typeface="EB Garamond"/>
              <a:cs typeface="EB Garamond"/>
              <a:sym typeface="EB Garamond"/>
            </a:endParaRPr>
          </a:p>
          <a:p>
            <a:pPr indent="0" lvl="0" marL="0" rtl="0" algn="l">
              <a:lnSpc>
                <a:spcPct val="120000"/>
              </a:lnSpc>
              <a:spcBef>
                <a:spcPts val="0"/>
              </a:spcBef>
              <a:spcAft>
                <a:spcPts val="0"/>
              </a:spcAft>
              <a:buNone/>
            </a:pPr>
            <a:r>
              <a:rPr b="1" lang="en">
                <a:solidFill>
                  <a:srgbClr val="333333"/>
                </a:solidFill>
                <a:highlight>
                  <a:schemeClr val="lt1"/>
                </a:highlight>
                <a:latin typeface="EB Garamond"/>
                <a:ea typeface="EB Garamond"/>
                <a:cs typeface="EB Garamond"/>
                <a:sym typeface="EB Garamond"/>
              </a:rPr>
              <a:t>Need for Fuzz Testing:</a:t>
            </a:r>
            <a:endParaRPr b="1">
              <a:solidFill>
                <a:srgbClr val="333333"/>
              </a:solidFill>
              <a:highlight>
                <a:schemeClr val="lt1"/>
              </a:highlight>
              <a:latin typeface="EB Garamond"/>
              <a:ea typeface="EB Garamond"/>
              <a:cs typeface="EB Garamond"/>
              <a:sym typeface="EB Garamond"/>
            </a:endParaRPr>
          </a:p>
          <a:p>
            <a:pPr indent="-304800" lvl="0" marL="457200" rtl="0" algn="l">
              <a:lnSpc>
                <a:spcPct val="120000"/>
              </a:lnSpc>
              <a:spcBef>
                <a:spcPts val="0"/>
              </a:spcBef>
              <a:spcAft>
                <a:spcPts val="0"/>
              </a:spcAft>
              <a:buClr>
                <a:srgbClr val="333333"/>
              </a:buClr>
              <a:buSzPts val="1200"/>
              <a:buFont typeface="EB Garamond"/>
              <a:buChar char="●"/>
            </a:pPr>
            <a:r>
              <a:rPr lang="en" sz="1200">
                <a:solidFill>
                  <a:srgbClr val="333333"/>
                </a:solidFill>
                <a:highlight>
                  <a:schemeClr val="lt1"/>
                </a:highlight>
                <a:latin typeface="EB Garamond"/>
                <a:ea typeface="EB Garamond"/>
                <a:cs typeface="EB Garamond"/>
                <a:sym typeface="EB Garamond"/>
              </a:rPr>
              <a:t>Often Spark programs run for days and then crash without an obvious reason[2].</a:t>
            </a:r>
            <a:endParaRPr b="1">
              <a:solidFill>
                <a:srgbClr val="333333"/>
              </a:solidFill>
              <a:highlight>
                <a:schemeClr val="lt1"/>
              </a:highlight>
              <a:latin typeface="EB Garamond"/>
              <a:ea typeface="EB Garamond"/>
              <a:cs typeface="EB Garamond"/>
              <a:sym typeface="EB Garamond"/>
            </a:endParaRPr>
          </a:p>
          <a:p>
            <a:pPr indent="-304800" lvl="0" marL="457200" rtl="0" algn="l">
              <a:lnSpc>
                <a:spcPct val="120000"/>
              </a:lnSpc>
              <a:spcBef>
                <a:spcPts val="0"/>
              </a:spcBef>
              <a:spcAft>
                <a:spcPts val="0"/>
              </a:spcAft>
              <a:buClr>
                <a:srgbClr val="333333"/>
              </a:buClr>
              <a:buSzPts val="1200"/>
              <a:buFont typeface="EB Garamond"/>
              <a:buChar char="●"/>
            </a:pPr>
            <a:r>
              <a:rPr lang="en" sz="1200">
                <a:solidFill>
                  <a:srgbClr val="333333"/>
                </a:solidFill>
                <a:highlight>
                  <a:schemeClr val="lt1"/>
                </a:highlight>
                <a:latin typeface="EB Garamond"/>
                <a:ea typeface="EB Garamond"/>
                <a:cs typeface="EB Garamond"/>
                <a:sym typeface="EB Garamond"/>
              </a:rPr>
              <a:t>Testing with sample data is often incomplete which leads to rare buggy cases in production runs[2].</a:t>
            </a:r>
            <a:endParaRPr sz="1200">
              <a:solidFill>
                <a:srgbClr val="333333"/>
              </a:solidFill>
              <a:highlight>
                <a:schemeClr val="lt1"/>
              </a:highlight>
              <a:latin typeface="EB Garamond"/>
              <a:ea typeface="EB Garamond"/>
              <a:cs typeface="EB Garamond"/>
              <a:sym typeface="EB Garamond"/>
            </a:endParaRPr>
          </a:p>
          <a:p>
            <a:pPr indent="-304800" lvl="0" marL="457200" rtl="0" algn="l">
              <a:lnSpc>
                <a:spcPct val="120000"/>
              </a:lnSpc>
              <a:spcBef>
                <a:spcPts val="0"/>
              </a:spcBef>
              <a:spcAft>
                <a:spcPts val="0"/>
              </a:spcAft>
              <a:buClr>
                <a:srgbClr val="222222"/>
              </a:buClr>
              <a:buSzPts val="1200"/>
              <a:buFont typeface="EB Garamond"/>
              <a:buChar char="●"/>
            </a:pPr>
            <a:r>
              <a:rPr lang="en" sz="1200">
                <a:solidFill>
                  <a:srgbClr val="222222"/>
                </a:solidFill>
                <a:highlight>
                  <a:srgbClr val="FFFFFF"/>
                </a:highlight>
                <a:latin typeface="EB Garamond"/>
                <a:ea typeface="EB Garamond"/>
                <a:cs typeface="EB Garamond"/>
                <a:sym typeface="EB Garamond"/>
              </a:rPr>
              <a:t>Using fuzz testing we are able to monitor system behaviour and log defects[2]</a:t>
            </a:r>
            <a:endParaRPr sz="1200">
              <a:solidFill>
                <a:srgbClr val="222222"/>
              </a:solidFill>
              <a:highlight>
                <a:srgbClr val="FFFFFF"/>
              </a:highlight>
              <a:latin typeface="EB Garamond"/>
              <a:ea typeface="EB Garamond"/>
              <a:cs typeface="EB Garamond"/>
              <a:sym typeface="EB Garamond"/>
            </a:endParaRPr>
          </a:p>
          <a:p>
            <a:pPr indent="-304800" lvl="0" marL="457200" rtl="0" algn="l">
              <a:lnSpc>
                <a:spcPct val="120000"/>
              </a:lnSpc>
              <a:spcBef>
                <a:spcPts val="0"/>
              </a:spcBef>
              <a:spcAft>
                <a:spcPts val="0"/>
              </a:spcAft>
              <a:buClr>
                <a:srgbClr val="222222"/>
              </a:buClr>
              <a:buSzPts val="1200"/>
              <a:buFont typeface="EB Garamond"/>
              <a:buChar char="●"/>
            </a:pPr>
            <a:r>
              <a:rPr lang="en" sz="1200">
                <a:solidFill>
                  <a:srgbClr val="222222"/>
                </a:solidFill>
                <a:highlight>
                  <a:srgbClr val="FFFFFF"/>
                </a:highlight>
                <a:latin typeface="EB Garamond"/>
                <a:ea typeface="EB Garamond"/>
                <a:cs typeface="EB Garamond"/>
                <a:sym typeface="EB Garamond"/>
              </a:rPr>
              <a:t>Once bugs are resolved, status to be updated in error logs</a:t>
            </a:r>
            <a:endParaRPr sz="1200">
              <a:solidFill>
                <a:srgbClr val="222222"/>
              </a:solidFill>
              <a:highlight>
                <a:srgbClr val="FFFFFF"/>
              </a:highlight>
              <a:latin typeface="EB Garamond"/>
              <a:ea typeface="EB Garamond"/>
              <a:cs typeface="EB Garamond"/>
              <a:sym typeface="EB Garamond"/>
            </a:endParaRPr>
          </a:p>
          <a:p>
            <a:pPr indent="-304800" lvl="0" marL="457200" rtl="0" algn="l">
              <a:lnSpc>
                <a:spcPct val="120000"/>
              </a:lnSpc>
              <a:spcBef>
                <a:spcPts val="0"/>
              </a:spcBef>
              <a:spcAft>
                <a:spcPts val="0"/>
              </a:spcAft>
              <a:buClr>
                <a:srgbClr val="222222"/>
              </a:buClr>
              <a:buSzPts val="1200"/>
              <a:buFont typeface="EB Garamond"/>
              <a:buChar char="●"/>
            </a:pPr>
            <a:r>
              <a:rPr lang="en" sz="1200">
                <a:solidFill>
                  <a:srgbClr val="222222"/>
                </a:solidFill>
                <a:highlight>
                  <a:srgbClr val="FFFFFF"/>
                </a:highlight>
                <a:latin typeface="EB Garamond"/>
                <a:ea typeface="EB Garamond"/>
                <a:cs typeface="EB Garamond"/>
                <a:sym typeface="EB Garamond"/>
              </a:rPr>
              <a:t>Graphical reports to be created to view current state of the bugs:</a:t>
            </a:r>
            <a:endParaRPr sz="1200">
              <a:solidFill>
                <a:srgbClr val="222222"/>
              </a:solidFill>
              <a:highlight>
                <a:srgbClr val="FFFFFF"/>
              </a:highlight>
              <a:latin typeface="EB Garamond"/>
              <a:ea typeface="EB Garamond"/>
              <a:cs typeface="EB Garamond"/>
              <a:sym typeface="EB Garamond"/>
            </a:endParaRPr>
          </a:p>
          <a:p>
            <a:pPr indent="-361950" lvl="0" marL="857250" rtl="0" algn="l">
              <a:lnSpc>
                <a:spcPct val="12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Will classify bugs based on severity, status, component etc</a:t>
            </a:r>
            <a:endParaRPr sz="1200">
              <a:solidFill>
                <a:srgbClr val="222222"/>
              </a:solidFill>
              <a:highlight>
                <a:srgbClr val="FFFFFF"/>
              </a:highlight>
              <a:latin typeface="EB Garamond"/>
              <a:ea typeface="EB Garamond"/>
              <a:cs typeface="EB Garamond"/>
              <a:sym typeface="EB Garamond"/>
            </a:endParaRPr>
          </a:p>
          <a:p>
            <a:pPr indent="0" lvl="0" marL="914400" rtl="0" algn="l">
              <a:spcBef>
                <a:spcPts val="0"/>
              </a:spcBef>
              <a:spcAft>
                <a:spcPts val="0"/>
              </a:spcAft>
              <a:buNone/>
            </a:pPr>
            <a:r>
              <a:t/>
            </a:r>
            <a:endParaRPr sz="1350">
              <a:solidFill>
                <a:srgbClr val="222222"/>
              </a:solidFill>
              <a:highlight>
                <a:srgbClr val="FFFFFF"/>
              </a:highlight>
              <a:latin typeface="EB Garamond"/>
              <a:ea typeface="EB Garamond"/>
              <a:cs typeface="EB Garamond"/>
              <a:sym typeface="EB Garamond"/>
            </a:endParaRPr>
          </a:p>
        </p:txBody>
      </p:sp>
      <p:sp>
        <p:nvSpPr>
          <p:cNvPr id="1413" name="Google Shape;1413;p73"/>
          <p:cNvSpPr txBox="1"/>
          <p:nvPr/>
        </p:nvSpPr>
        <p:spPr>
          <a:xfrm>
            <a:off x="379125" y="4688550"/>
            <a:ext cx="726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Hamilton, T. (2022, April 30). </a:t>
            </a:r>
            <a:r>
              <a:rPr i="1" lang="en" sz="700">
                <a:solidFill>
                  <a:schemeClr val="dk1"/>
                </a:solidFill>
                <a:latin typeface="EB Garamond"/>
                <a:ea typeface="EB Garamond"/>
                <a:cs typeface="EB Garamond"/>
                <a:sym typeface="EB Garamond"/>
              </a:rPr>
              <a:t>Fuzz Testing(Fuzzing) Tutorial: What is, Types, Tools &amp; Example</a:t>
            </a:r>
            <a:r>
              <a:rPr lang="en" sz="700">
                <a:solidFill>
                  <a:schemeClr val="dk1"/>
                </a:solidFill>
                <a:latin typeface="EB Garamond"/>
                <a:ea typeface="EB Garamond"/>
                <a:cs typeface="EB Garamond"/>
                <a:sym typeface="EB Garamond"/>
              </a:rPr>
              <a:t>. Retrieved from guru99.com: </a:t>
            </a:r>
            <a:r>
              <a:rPr lang="en" sz="700" u="sng">
                <a:solidFill>
                  <a:schemeClr val="hlink"/>
                </a:solidFill>
                <a:latin typeface="EB Garamond"/>
                <a:ea typeface="EB Garamond"/>
                <a:cs typeface="EB Garamond"/>
                <a:sym typeface="EB Garamond"/>
                <a:hlinkClick r:id="rId3"/>
              </a:rPr>
              <a:t>https://www.guru99.com/fuzz-testing.html</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solidFill>
                  <a:schemeClr val="dk1"/>
                </a:solidFill>
                <a:latin typeface="EB Garamond"/>
                <a:ea typeface="EB Garamond"/>
                <a:cs typeface="EB Garamond"/>
                <a:sym typeface="EB Garamond"/>
              </a:rPr>
              <a:t>[2]: Zhang, Q., Wang, J., Kim, M., Padhye, R., &amp; Gulzar, M. A. (n.d.). </a:t>
            </a:r>
            <a:r>
              <a:rPr i="1" lang="en" sz="700">
                <a:solidFill>
                  <a:schemeClr val="dk1"/>
                </a:solidFill>
                <a:latin typeface="EB Garamond"/>
                <a:ea typeface="EB Garamond"/>
                <a:cs typeface="EB Garamond"/>
                <a:sym typeface="EB Garamond"/>
              </a:rPr>
              <a:t>BigFuzz: Efficient Fuzz Testing for Data Analytics Using Framework Abstraction</a:t>
            </a:r>
            <a:r>
              <a:rPr lang="en" sz="700">
                <a:solidFill>
                  <a:schemeClr val="dk1"/>
                </a:solidFill>
                <a:latin typeface="EB Garamond"/>
                <a:ea typeface="EB Garamond"/>
                <a:cs typeface="EB Garamond"/>
                <a:sym typeface="EB Garamond"/>
              </a:rPr>
              <a:t>. Retrieved from ieeexplore.ieee.org: https://ieeexplore.ieee.org/document/9286115</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solidFill>
                <a:schemeClr val="dk1"/>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74"/>
          <p:cNvSpPr txBox="1"/>
          <p:nvPr>
            <p:ph type="ctrTitle"/>
          </p:nvPr>
        </p:nvSpPr>
        <p:spPr>
          <a:xfrm>
            <a:off x="700751" y="15026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100">
                <a:solidFill>
                  <a:schemeClr val="lt2"/>
                </a:solidFill>
              </a:rPr>
              <a:t>THANKS</a:t>
            </a:r>
            <a:endParaRPr sz="5100">
              <a:solidFill>
                <a:schemeClr val="lt2"/>
              </a:solidFill>
            </a:endParaRPr>
          </a:p>
        </p:txBody>
      </p:sp>
      <p:grpSp>
        <p:nvGrpSpPr>
          <p:cNvPr id="1419" name="Google Shape;1419;p74"/>
          <p:cNvGrpSpPr/>
          <p:nvPr/>
        </p:nvGrpSpPr>
        <p:grpSpPr>
          <a:xfrm>
            <a:off x="6086323" y="1653090"/>
            <a:ext cx="3481645" cy="3406550"/>
            <a:chOff x="4095386" y="2301250"/>
            <a:chExt cx="2149164" cy="2102809"/>
          </a:xfrm>
        </p:grpSpPr>
        <p:sp>
          <p:nvSpPr>
            <p:cNvPr id="1420" name="Google Shape;1420;p74"/>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4"/>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4"/>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4"/>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4"/>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4"/>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txBox="1"/>
          <p:nvPr>
            <p:ph idx="1" type="subTitle"/>
          </p:nvPr>
        </p:nvSpPr>
        <p:spPr>
          <a:xfrm flipH="1">
            <a:off x="1897750" y="2409550"/>
            <a:ext cx="3012300" cy="1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Team Sprinters</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Members: Bhupinder Jagwani, Moranda Gao, Niveditha Shanbhag, Pallavi Saboo, Pratik Deshmukh, Zhaoyi Zhang,</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Madhavi Ranganadha</a:t>
            </a:r>
            <a:endParaRPr>
              <a:solidFill>
                <a:srgbClr val="000000"/>
              </a:solidFill>
              <a:latin typeface="Arial"/>
              <a:ea typeface="Arial"/>
              <a:cs typeface="Arial"/>
              <a:sym typeface="Arial"/>
            </a:endParaRPr>
          </a:p>
          <a:p>
            <a:pPr indent="0" lvl="0" marL="0" rtl="0" algn="r">
              <a:spcBef>
                <a:spcPts val="0"/>
              </a:spcBef>
              <a:spcAft>
                <a:spcPts val="0"/>
              </a:spcAft>
              <a:buNone/>
            </a:pPr>
            <a:r>
              <a:t/>
            </a:r>
            <a:endParaRPr/>
          </a:p>
        </p:txBody>
      </p:sp>
      <p:sp>
        <p:nvSpPr>
          <p:cNvPr id="1429" name="Google Shape;1429;p74"/>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1" name="Google Shape;1431;p74"/>
          <p:cNvGrpSpPr/>
          <p:nvPr/>
        </p:nvGrpSpPr>
        <p:grpSpPr>
          <a:xfrm>
            <a:off x="6489414" y="2915087"/>
            <a:ext cx="2792057" cy="2314899"/>
            <a:chOff x="202950" y="1579375"/>
            <a:chExt cx="1537900" cy="1275075"/>
          </a:xfrm>
        </p:grpSpPr>
        <p:sp>
          <p:nvSpPr>
            <p:cNvPr id="1432" name="Google Shape;1432;p74"/>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4"/>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4"/>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4"/>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4"/>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4"/>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4"/>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4"/>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75"/>
          <p:cNvSpPr txBox="1"/>
          <p:nvPr>
            <p:ph idx="1" type="subTitle"/>
          </p:nvPr>
        </p:nvSpPr>
        <p:spPr>
          <a:xfrm>
            <a:off x="2176775" y="766825"/>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Burnup Chart</a:t>
            </a:r>
            <a:endParaRPr b="1" sz="3000">
              <a:solidFill>
                <a:schemeClr val="dk1"/>
              </a:solidFill>
              <a:latin typeface="Montserrat"/>
              <a:ea typeface="Montserrat"/>
              <a:cs typeface="Montserrat"/>
              <a:sym typeface="Montserrat"/>
            </a:endParaRPr>
          </a:p>
        </p:txBody>
      </p:sp>
      <p:sp>
        <p:nvSpPr>
          <p:cNvPr id="1452" name="Google Shape;145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3" name="Google Shape;1453;p75"/>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454" name="Google Shape;1454;p75"/>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5"/>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5"/>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5"/>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5"/>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5"/>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7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Burnup Chart</a:t>
            </a:r>
            <a:endParaRPr/>
          </a:p>
        </p:txBody>
      </p:sp>
      <p:sp>
        <p:nvSpPr>
          <p:cNvPr id="1466" name="Google Shape;1466;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76"/>
          <p:cNvSpPr txBox="1"/>
          <p:nvPr/>
        </p:nvSpPr>
        <p:spPr>
          <a:xfrm>
            <a:off x="1048875" y="4749850"/>
            <a:ext cx="762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[1] </a:t>
            </a:r>
            <a:r>
              <a:rPr lang="en" sz="900">
                <a:solidFill>
                  <a:schemeClr val="dk1"/>
                </a:solidFill>
                <a:latin typeface="EB Garamond"/>
                <a:ea typeface="EB Garamond"/>
                <a:cs typeface="EB Garamond"/>
                <a:sym typeface="EB Garamond"/>
              </a:rPr>
              <a:t>YouTube. (2015). </a:t>
            </a:r>
            <a:r>
              <a:rPr i="1" lang="en" sz="900">
                <a:solidFill>
                  <a:schemeClr val="dk1"/>
                </a:solidFill>
                <a:latin typeface="EB Garamond"/>
                <a:ea typeface="EB Garamond"/>
                <a:cs typeface="EB Garamond"/>
                <a:sym typeface="EB Garamond"/>
              </a:rPr>
              <a:t>Create a Basic Burnup Chart</a:t>
            </a:r>
            <a:r>
              <a:rPr lang="en" sz="900">
                <a:solidFill>
                  <a:schemeClr val="dk1"/>
                </a:solidFill>
                <a:latin typeface="EB Garamond"/>
                <a:ea typeface="EB Garamond"/>
                <a:cs typeface="EB Garamond"/>
                <a:sym typeface="EB Garamond"/>
              </a:rPr>
              <a:t>. Retrieved May 30, 2022, from https://www.youtube.com/watch?v=N07I0mdR7WQ&amp;t=176s. </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sz="800">
              <a:solidFill>
                <a:schemeClr val="dk1"/>
              </a:solidFill>
            </a:endParaRPr>
          </a:p>
        </p:txBody>
      </p:sp>
      <p:sp>
        <p:nvSpPr>
          <p:cNvPr id="1468" name="Google Shape;1468;p76"/>
          <p:cNvSpPr txBox="1"/>
          <p:nvPr/>
        </p:nvSpPr>
        <p:spPr>
          <a:xfrm>
            <a:off x="790975" y="3370300"/>
            <a:ext cx="68430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EB Garamond"/>
              <a:buChar char="●"/>
            </a:pPr>
            <a:r>
              <a:rPr b="1" lang="en" sz="1200">
                <a:latin typeface="EB Garamond"/>
                <a:ea typeface="EB Garamond"/>
                <a:cs typeface="EB Garamond"/>
                <a:sym typeface="EB Garamond"/>
              </a:rPr>
              <a:t>Total User Story Points(Estimated) -</a:t>
            </a:r>
            <a:r>
              <a:rPr lang="en" sz="1200">
                <a:latin typeface="EB Garamond"/>
                <a:ea typeface="EB Garamond"/>
                <a:cs typeface="EB Garamond"/>
                <a:sym typeface="EB Garamond"/>
              </a:rPr>
              <a:t> Sum of all the user story points</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b="1" lang="en" sz="1200">
                <a:latin typeface="EB Garamond"/>
                <a:ea typeface="EB Garamond"/>
                <a:cs typeface="EB Garamond"/>
                <a:sym typeface="EB Garamond"/>
              </a:rPr>
              <a:t>User Story Points for each sprint(Estimated)-</a:t>
            </a:r>
            <a:r>
              <a:rPr lang="en" sz="1200">
                <a:latin typeface="EB Garamond"/>
                <a:ea typeface="EB Garamond"/>
                <a:cs typeface="EB Garamond"/>
                <a:sym typeface="EB Garamond"/>
              </a:rPr>
              <a:t> User story points planned to be completed in each sprint</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b="1" lang="en" sz="1200">
                <a:latin typeface="EB Garamond"/>
                <a:ea typeface="EB Garamond"/>
                <a:cs typeface="EB Garamond"/>
                <a:sym typeface="EB Garamond"/>
              </a:rPr>
              <a:t>Completed story points at end of each sprint(Estimated)- </a:t>
            </a:r>
            <a:r>
              <a:rPr lang="en" sz="1200">
                <a:latin typeface="EB Garamond"/>
                <a:ea typeface="EB Garamond"/>
                <a:cs typeface="EB Garamond"/>
                <a:sym typeface="EB Garamond"/>
              </a:rPr>
              <a:t>Cumulative of completed story points at end of each sprint</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b="1" lang="en" sz="1200">
                <a:latin typeface="EB Garamond"/>
                <a:ea typeface="EB Garamond"/>
                <a:cs typeface="EB Garamond"/>
                <a:sym typeface="EB Garamond"/>
              </a:rPr>
              <a:t>Sprint Velocity - </a:t>
            </a:r>
            <a:r>
              <a:rPr lang="en" sz="1200">
                <a:latin typeface="EB Garamond"/>
                <a:ea typeface="EB Garamond"/>
                <a:cs typeface="EB Garamond"/>
                <a:sym typeface="EB Garamond"/>
              </a:rPr>
              <a:t>Completed Story Points at end of sprint(Estimated)/No of sprints completed</a:t>
            </a:r>
            <a:endParaRPr sz="1200">
              <a:latin typeface="EB Garamond"/>
              <a:ea typeface="EB Garamond"/>
              <a:cs typeface="EB Garamond"/>
              <a:sym typeface="EB Garamond"/>
            </a:endParaRPr>
          </a:p>
        </p:txBody>
      </p:sp>
      <p:pic>
        <p:nvPicPr>
          <p:cNvPr id="1469" name="Google Shape;1469;p76"/>
          <p:cNvPicPr preferRelativeResize="0"/>
          <p:nvPr/>
        </p:nvPicPr>
        <p:blipFill>
          <a:blip r:embed="rId3">
            <a:alphaModFix/>
          </a:blip>
          <a:stretch>
            <a:fillRect/>
          </a:stretch>
        </p:blipFill>
        <p:spPr>
          <a:xfrm>
            <a:off x="848675" y="1187788"/>
            <a:ext cx="7962900" cy="2028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7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Burnup Chart</a:t>
            </a:r>
            <a:endParaRPr/>
          </a:p>
        </p:txBody>
      </p:sp>
      <p:sp>
        <p:nvSpPr>
          <p:cNvPr id="1475" name="Google Shape;147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6" name="Google Shape;1476;p77"/>
          <p:cNvPicPr preferRelativeResize="0"/>
          <p:nvPr/>
        </p:nvPicPr>
        <p:blipFill>
          <a:blip r:embed="rId3">
            <a:alphaModFix/>
          </a:blip>
          <a:stretch>
            <a:fillRect/>
          </a:stretch>
        </p:blipFill>
        <p:spPr>
          <a:xfrm>
            <a:off x="883450" y="1149375"/>
            <a:ext cx="7418025" cy="38144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78"/>
          <p:cNvSpPr txBox="1"/>
          <p:nvPr>
            <p:ph idx="1" type="subTitle"/>
          </p:nvPr>
        </p:nvSpPr>
        <p:spPr>
          <a:xfrm>
            <a:off x="2176775" y="766825"/>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Burndown Chart</a:t>
            </a:r>
            <a:endParaRPr b="1" sz="3000">
              <a:solidFill>
                <a:schemeClr val="dk1"/>
              </a:solidFill>
              <a:latin typeface="Montserrat"/>
              <a:ea typeface="Montserrat"/>
              <a:cs typeface="Montserrat"/>
              <a:sym typeface="Montserrat"/>
            </a:endParaRPr>
          </a:p>
        </p:txBody>
      </p:sp>
      <p:sp>
        <p:nvSpPr>
          <p:cNvPr id="1482" name="Google Shape;148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83" name="Google Shape;1483;p78"/>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484" name="Google Shape;1484;p78"/>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7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1: Ideal </a:t>
            </a:r>
            <a:r>
              <a:rPr lang="en"/>
              <a:t>Burndown</a:t>
            </a:r>
            <a:r>
              <a:rPr lang="en"/>
              <a:t> Chart</a:t>
            </a:r>
            <a:endParaRPr/>
          </a:p>
        </p:txBody>
      </p:sp>
      <p:sp>
        <p:nvSpPr>
          <p:cNvPr id="1496" name="Google Shape;1496;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497" name="Google Shape;1497;p79"/>
          <p:cNvSpPr txBox="1"/>
          <p:nvPr/>
        </p:nvSpPr>
        <p:spPr>
          <a:xfrm>
            <a:off x="778650" y="970625"/>
            <a:ext cx="7892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Challenges that can skew the Ideal trend :</a:t>
            </a:r>
            <a:endParaRPr b="1">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Incorrect memory allocation for clusters can cause delay in completion of task.</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Debugging the code can take up extra time than anticipated.</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Incorrect </a:t>
            </a:r>
            <a:r>
              <a:rPr lang="en">
                <a:latin typeface="EB Garamond"/>
                <a:ea typeface="EB Garamond"/>
                <a:cs typeface="EB Garamond"/>
                <a:sym typeface="EB Garamond"/>
              </a:rPr>
              <a:t>configuration</a:t>
            </a:r>
            <a:r>
              <a:rPr lang="en">
                <a:latin typeface="EB Garamond"/>
                <a:ea typeface="EB Garamond"/>
                <a:cs typeface="EB Garamond"/>
                <a:sym typeface="EB Garamond"/>
              </a:rPr>
              <a:t> on YARN can cause delays.</a:t>
            </a:r>
            <a:endParaRPr>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a:latin typeface="EB Garamond"/>
                <a:ea typeface="EB Garamond"/>
                <a:cs typeface="EB Garamond"/>
                <a:sym typeface="EB Garamond"/>
              </a:rPr>
              <a:t>Incorrect estimation of effort can cause scope creep.</a:t>
            </a:r>
            <a:endParaRPr>
              <a:latin typeface="EB Garamond"/>
              <a:ea typeface="EB Garamond"/>
              <a:cs typeface="EB Garamond"/>
              <a:sym typeface="EB Garamond"/>
            </a:endParaRPr>
          </a:p>
        </p:txBody>
      </p:sp>
      <p:sp>
        <p:nvSpPr>
          <p:cNvPr id="1498" name="Google Shape;1498;p79"/>
          <p:cNvSpPr txBox="1"/>
          <p:nvPr/>
        </p:nvSpPr>
        <p:spPr>
          <a:xfrm>
            <a:off x="1035600" y="4941375"/>
            <a:ext cx="8108400" cy="8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[1] </a:t>
            </a:r>
            <a:r>
              <a:rPr lang="en" sz="700">
                <a:solidFill>
                  <a:schemeClr val="dk1"/>
                </a:solidFill>
                <a:latin typeface="EB Garamond"/>
                <a:ea typeface="EB Garamond"/>
                <a:cs typeface="EB Garamond"/>
                <a:sym typeface="EB Garamond"/>
              </a:rPr>
              <a:t>Houbart, F. (2021, August 20). </a:t>
            </a:r>
            <a:r>
              <a:rPr i="1" lang="en" sz="700">
                <a:solidFill>
                  <a:schemeClr val="dk1"/>
                </a:solidFill>
                <a:latin typeface="EB Garamond"/>
                <a:ea typeface="EB Garamond"/>
                <a:cs typeface="EB Garamond"/>
                <a:sym typeface="EB Garamond"/>
              </a:rPr>
              <a:t>Running Spark on Top of a Hadoop YARN Cluster</a:t>
            </a:r>
            <a:r>
              <a:rPr lang="en" sz="700">
                <a:solidFill>
                  <a:schemeClr val="dk1"/>
                </a:solidFill>
                <a:latin typeface="EB Garamond"/>
                <a:ea typeface="EB Garamond"/>
                <a:cs typeface="EB Garamond"/>
                <a:sym typeface="EB Garamond"/>
              </a:rPr>
              <a:t>. Retrieved from linode.com: https://www.linode.com/docs/guides/install-configure-run-spark-on-top-of-hadoop-yarn-cluster/</a:t>
            </a:r>
            <a:endParaRPr sz="7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latin typeface="EB Garamond"/>
                <a:ea typeface="EB Garamond"/>
                <a:cs typeface="EB Garamond"/>
                <a:sym typeface="EB Garamond"/>
              </a:rPr>
              <a:t> </a:t>
            </a:r>
            <a:endParaRPr sz="700">
              <a:solidFill>
                <a:schemeClr val="dk1"/>
              </a:solidFill>
              <a:latin typeface="EB Garamond"/>
              <a:ea typeface="EB Garamond"/>
              <a:cs typeface="EB Garamond"/>
              <a:sym typeface="EB Garamond"/>
            </a:endParaRPr>
          </a:p>
          <a:p>
            <a:pPr indent="0" lvl="0" marL="0" rtl="0" algn="l">
              <a:spcBef>
                <a:spcPts val="1200"/>
              </a:spcBef>
              <a:spcAft>
                <a:spcPts val="0"/>
              </a:spcAft>
              <a:buNone/>
            </a:pPr>
            <a:r>
              <a:t/>
            </a:r>
            <a:endParaRPr sz="700">
              <a:solidFill>
                <a:schemeClr val="dk1"/>
              </a:solidFill>
            </a:endParaRPr>
          </a:p>
        </p:txBody>
      </p:sp>
      <p:pic>
        <p:nvPicPr>
          <p:cNvPr id="1499" name="Google Shape;1499;p79"/>
          <p:cNvPicPr preferRelativeResize="0"/>
          <p:nvPr/>
        </p:nvPicPr>
        <p:blipFill>
          <a:blip r:embed="rId3">
            <a:alphaModFix/>
          </a:blip>
          <a:stretch>
            <a:fillRect/>
          </a:stretch>
        </p:blipFill>
        <p:spPr>
          <a:xfrm>
            <a:off x="474375" y="2446175"/>
            <a:ext cx="3916925" cy="2286650"/>
          </a:xfrm>
          <a:prstGeom prst="rect">
            <a:avLst/>
          </a:prstGeom>
          <a:noFill/>
          <a:ln>
            <a:noFill/>
          </a:ln>
        </p:spPr>
      </p:pic>
      <p:pic>
        <p:nvPicPr>
          <p:cNvPr id="1500" name="Google Shape;1500;p79"/>
          <p:cNvPicPr preferRelativeResize="0"/>
          <p:nvPr/>
        </p:nvPicPr>
        <p:blipFill>
          <a:blip r:embed="rId4">
            <a:alphaModFix/>
          </a:blip>
          <a:stretch>
            <a:fillRect/>
          </a:stretch>
        </p:blipFill>
        <p:spPr>
          <a:xfrm>
            <a:off x="4427425" y="2448125"/>
            <a:ext cx="4384651" cy="235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Segmentation</a:t>
            </a:r>
            <a:endParaRPr/>
          </a:p>
        </p:txBody>
      </p:sp>
      <p:sp>
        <p:nvSpPr>
          <p:cNvPr id="253" name="Google Shape;253;p20"/>
          <p:cNvSpPr txBox="1"/>
          <p:nvPr/>
        </p:nvSpPr>
        <p:spPr>
          <a:xfrm>
            <a:off x="790975" y="1309075"/>
            <a:ext cx="6065700" cy="337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The importance of  Customer Segmentation</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Create and communicate targeted marketing messages that will resonate with specific groups of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Identify ways to improve products or new product or service opportunities.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Focus on the most profitable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Improve customer service.[2]</a:t>
            </a:r>
            <a:endParaRPr sz="1100">
              <a:solidFill>
                <a:schemeClr val="dk1"/>
              </a:solidFill>
              <a:latin typeface="EB Garamond"/>
              <a:ea typeface="EB Garamond"/>
              <a:cs typeface="EB Garamond"/>
              <a:sym typeface="EB Garamond"/>
            </a:endParaRPr>
          </a:p>
          <a:p>
            <a:pPr indent="0" lvl="0" marL="0" rtl="0" algn="l">
              <a:lnSpc>
                <a:spcPct val="115000"/>
              </a:lnSpc>
              <a:spcBef>
                <a:spcPts val="2300"/>
              </a:spcBef>
              <a:spcAft>
                <a:spcPts val="0"/>
              </a:spcAft>
              <a:buNone/>
            </a:pPr>
            <a:r>
              <a:rPr b="1" lang="en" sz="1100" u="sng">
                <a:solidFill>
                  <a:schemeClr val="dk1"/>
                </a:solidFill>
                <a:latin typeface="EB Garamond"/>
                <a:ea typeface="EB Garamond"/>
                <a:cs typeface="EB Garamond"/>
                <a:sym typeface="EB Garamond"/>
              </a:rPr>
              <a:t>T</a:t>
            </a:r>
            <a:r>
              <a:rPr b="1" lang="en" sz="1100" u="sng">
                <a:solidFill>
                  <a:schemeClr val="dk1"/>
                </a:solidFill>
                <a:latin typeface="EB Garamond"/>
                <a:ea typeface="EB Garamond"/>
                <a:cs typeface="EB Garamond"/>
                <a:sym typeface="EB Garamond"/>
              </a:rPr>
              <a:t>op level outlook of the problem and benefits of the solution</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Currently, our marketing team is </a:t>
            </a:r>
            <a:r>
              <a:rPr b="1" lang="en" sz="1100">
                <a:solidFill>
                  <a:schemeClr val="dk1"/>
                </a:solidFill>
                <a:latin typeface="EB Garamond"/>
                <a:ea typeface="EB Garamond"/>
                <a:cs typeface="EB Garamond"/>
                <a:sym typeface="EB Garamond"/>
              </a:rPr>
              <a:t>blindly targeting</a:t>
            </a:r>
            <a:r>
              <a:rPr lang="en" sz="1100">
                <a:solidFill>
                  <a:schemeClr val="dk1"/>
                </a:solidFill>
                <a:latin typeface="EB Garamond"/>
                <a:ea typeface="EB Garamond"/>
                <a:cs typeface="EB Garamond"/>
                <a:sym typeface="EB Garamond"/>
              </a:rPr>
              <a:t> all segments of publishers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Understanding our current data about customers and segmenting them and further dissecting and analysis will help them</a:t>
            </a:r>
            <a:r>
              <a:rPr b="1" lang="en" sz="1100">
                <a:solidFill>
                  <a:schemeClr val="dk1"/>
                </a:solidFill>
                <a:latin typeface="EB Garamond"/>
                <a:ea typeface="EB Garamond"/>
                <a:cs typeface="EB Garamond"/>
                <a:sym typeface="EB Garamond"/>
              </a:rPr>
              <a:t> target their efforts </a:t>
            </a:r>
            <a:r>
              <a:rPr lang="en" sz="1100">
                <a:solidFill>
                  <a:schemeClr val="dk1"/>
                </a:solidFill>
                <a:latin typeface="EB Garamond"/>
                <a:ea typeface="EB Garamond"/>
                <a:cs typeface="EB Garamond"/>
                <a:sym typeface="EB Garamond"/>
              </a:rPr>
              <a:t>towards these top paying customer segments. For example, fashion, sports-bloggers, etc. to get better leads and eventually more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Knowing which segments are profitable will help in</a:t>
            </a:r>
            <a:r>
              <a:rPr b="1" lang="en" sz="1100">
                <a:solidFill>
                  <a:schemeClr val="dk1"/>
                </a:solidFill>
                <a:latin typeface="EB Garamond"/>
                <a:ea typeface="EB Garamond"/>
                <a:cs typeface="EB Garamond"/>
                <a:sym typeface="EB Garamond"/>
              </a:rPr>
              <a:t> strategically targeting</a:t>
            </a:r>
            <a:r>
              <a:rPr lang="en" sz="1100">
                <a:solidFill>
                  <a:schemeClr val="dk1"/>
                </a:solidFill>
                <a:latin typeface="EB Garamond"/>
                <a:ea typeface="EB Garamond"/>
                <a:cs typeface="EB Garamond"/>
                <a:sym typeface="EB Garamond"/>
              </a:rPr>
              <a:t> those segments further and also on the segments we are </a:t>
            </a:r>
            <a:r>
              <a:rPr b="1" lang="en" sz="1100">
                <a:solidFill>
                  <a:schemeClr val="dk1"/>
                </a:solidFill>
                <a:latin typeface="EB Garamond"/>
                <a:ea typeface="EB Garamond"/>
                <a:cs typeface="EB Garamond"/>
                <a:sym typeface="EB Garamond"/>
              </a:rPr>
              <a:t>lacking</a:t>
            </a:r>
            <a:r>
              <a:rPr lang="en" sz="1100">
                <a:solidFill>
                  <a:schemeClr val="dk1"/>
                </a:solidFill>
                <a:latin typeface="EB Garamond"/>
                <a:ea typeface="EB Garamond"/>
                <a:cs typeface="EB Garamond"/>
                <a:sym typeface="EB Garamond"/>
              </a:rPr>
              <a:t> to target and</a:t>
            </a:r>
            <a:r>
              <a:rPr b="1" lang="en" sz="1100">
                <a:solidFill>
                  <a:schemeClr val="dk1"/>
                </a:solidFill>
                <a:latin typeface="EB Garamond"/>
                <a:ea typeface="EB Garamond"/>
                <a:cs typeface="EB Garamond"/>
                <a:sym typeface="EB Garamond"/>
              </a:rPr>
              <a:t> diversify</a:t>
            </a:r>
            <a:r>
              <a:rPr lang="en" sz="1100">
                <a:solidFill>
                  <a:schemeClr val="dk1"/>
                </a:solidFill>
                <a:latin typeface="EB Garamond"/>
                <a:ea typeface="EB Garamond"/>
                <a:cs typeface="EB Garamond"/>
                <a:sym typeface="EB Garamond"/>
              </a:rPr>
              <a:t> our portfolio</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The product team can enhance our advertising features and hone them for top revenue generating  customer segments for us to</a:t>
            </a:r>
            <a:r>
              <a:rPr b="1" lang="en" sz="1100">
                <a:solidFill>
                  <a:schemeClr val="dk1"/>
                </a:solidFill>
                <a:latin typeface="EB Garamond"/>
                <a:ea typeface="EB Garamond"/>
                <a:cs typeface="EB Garamond"/>
                <a:sym typeface="EB Garamond"/>
              </a:rPr>
              <a:t> enhance value </a:t>
            </a:r>
            <a:r>
              <a:rPr lang="en" sz="1100">
                <a:solidFill>
                  <a:schemeClr val="dk1"/>
                </a:solidFill>
                <a:latin typeface="EB Garamond"/>
                <a:ea typeface="EB Garamond"/>
                <a:cs typeface="EB Garamond"/>
                <a:sym typeface="EB Garamond"/>
              </a:rPr>
              <a:t>of our product further</a:t>
            </a:r>
            <a:endParaRPr sz="1100">
              <a:solidFill>
                <a:schemeClr val="dk1"/>
              </a:solidFill>
              <a:latin typeface="EB Garamond"/>
              <a:ea typeface="EB Garamond"/>
              <a:cs typeface="EB Garamond"/>
              <a:sym typeface="EB Garamond"/>
            </a:endParaRPr>
          </a:p>
        </p:txBody>
      </p:sp>
      <p:sp>
        <p:nvSpPr>
          <p:cNvPr id="254" name="Google Shape;254;p20"/>
          <p:cNvSpPr txBox="1"/>
          <p:nvPr/>
        </p:nvSpPr>
        <p:spPr>
          <a:xfrm>
            <a:off x="2987225" y="4761350"/>
            <a:ext cx="606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https://www.freepik.com/search?format=search&amp;query=customer%20segmentation&amp;selection=1&amp;type=vector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[2] </a:t>
            </a:r>
            <a:r>
              <a:rPr lang="en" sz="800">
                <a:solidFill>
                  <a:schemeClr val="dk1"/>
                </a:solidFill>
                <a:latin typeface="EB Garamond"/>
                <a:ea typeface="EB Garamond"/>
                <a:cs typeface="EB Garamond"/>
                <a:sym typeface="EB Garamond"/>
              </a:rPr>
              <a:t>shopify. (n.d.). </a:t>
            </a:r>
            <a:r>
              <a:rPr i="1" lang="en" sz="800">
                <a:solidFill>
                  <a:schemeClr val="dk1"/>
                </a:solidFill>
                <a:latin typeface="EB Garamond"/>
                <a:ea typeface="EB Garamond"/>
                <a:cs typeface="EB Garamond"/>
                <a:sym typeface="EB Garamond"/>
              </a:rPr>
              <a:t>Customer Segmentation</a:t>
            </a:r>
            <a:r>
              <a:rPr lang="en" sz="800">
                <a:solidFill>
                  <a:schemeClr val="dk1"/>
                </a:solidFill>
                <a:latin typeface="EB Garamond"/>
                <a:ea typeface="EB Garamond"/>
                <a:cs typeface="EB Garamond"/>
                <a:sym typeface="EB Garamond"/>
              </a:rPr>
              <a:t>. Retrieved from shopify.com: https://www.shopify.com/encyclopedia/customer-segmentation</a:t>
            </a:r>
            <a:endParaRPr sz="800">
              <a:solidFill>
                <a:schemeClr val="dk1"/>
              </a:solidFill>
              <a:latin typeface="EB Garamond"/>
              <a:ea typeface="EB Garamond"/>
              <a:cs typeface="EB Garamond"/>
              <a:sym typeface="EB Garamond"/>
            </a:endParaRPr>
          </a:p>
        </p:txBody>
      </p:sp>
      <p:pic>
        <p:nvPicPr>
          <p:cNvPr id="255" name="Google Shape;255;p20"/>
          <p:cNvPicPr preferRelativeResize="0"/>
          <p:nvPr/>
        </p:nvPicPr>
        <p:blipFill>
          <a:blip r:embed="rId3">
            <a:alphaModFix/>
          </a:blip>
          <a:stretch>
            <a:fillRect/>
          </a:stretch>
        </p:blipFill>
        <p:spPr>
          <a:xfrm>
            <a:off x="6739375" y="1449650"/>
            <a:ext cx="2644552" cy="2644552"/>
          </a:xfrm>
          <a:prstGeom prst="rect">
            <a:avLst/>
          </a:prstGeom>
          <a:noFill/>
          <a:ln>
            <a:noFill/>
          </a:ln>
        </p:spPr>
      </p:pic>
      <p:sp>
        <p:nvSpPr>
          <p:cNvPr id="256" name="Google Shape;256;p20"/>
          <p:cNvSpPr txBox="1"/>
          <p:nvPr/>
        </p:nvSpPr>
        <p:spPr>
          <a:xfrm>
            <a:off x="8338675" y="1593125"/>
            <a:ext cx="3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endParaRPr sz="800">
              <a:latin typeface="EB Garamond"/>
              <a:ea typeface="EB Garamond"/>
              <a:cs typeface="EB Garamond"/>
              <a:sym typeface="EB Garamond"/>
            </a:endParaRPr>
          </a:p>
        </p:txBody>
      </p:sp>
      <p:sp>
        <p:nvSpPr>
          <p:cNvPr id="257" name="Google Shape;25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OSS PROJECT &amp; HYPOTHESIS</a:t>
            </a:r>
            <a:endParaRPr sz="200"/>
          </a:p>
        </p:txBody>
      </p:sp>
      <p:grpSp>
        <p:nvGrpSpPr>
          <p:cNvPr id="263" name="Google Shape;263;p21"/>
          <p:cNvGrpSpPr/>
          <p:nvPr/>
        </p:nvGrpSpPr>
        <p:grpSpPr>
          <a:xfrm>
            <a:off x="881972" y="3292104"/>
            <a:ext cx="927302" cy="2083860"/>
            <a:chOff x="2449930" y="2556776"/>
            <a:chExt cx="1339065" cy="3009185"/>
          </a:xfrm>
        </p:grpSpPr>
        <p:sp>
          <p:nvSpPr>
            <p:cNvPr id="264" name="Google Shape;264;p21"/>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1"/>
          <p:cNvGrpSpPr/>
          <p:nvPr/>
        </p:nvGrpSpPr>
        <p:grpSpPr>
          <a:xfrm>
            <a:off x="88673" y="3555857"/>
            <a:ext cx="1282408" cy="1701863"/>
            <a:chOff x="1231043" y="3326737"/>
            <a:chExt cx="1851853" cy="2457564"/>
          </a:xfrm>
        </p:grpSpPr>
        <p:sp>
          <p:nvSpPr>
            <p:cNvPr id="267" name="Google Shape;267;p21"/>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txBox="1"/>
          <p:nvPr/>
        </p:nvSpPr>
        <p:spPr>
          <a:xfrm>
            <a:off x="2809025" y="4829350"/>
            <a:ext cx="629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[1] </a:t>
            </a:r>
            <a:r>
              <a:rPr lang="en" sz="800">
                <a:solidFill>
                  <a:schemeClr val="dk1"/>
                </a:solidFill>
                <a:latin typeface="EB Garamond"/>
                <a:ea typeface="EB Garamond"/>
                <a:cs typeface="EB Garamond"/>
                <a:sym typeface="EB Garamond"/>
              </a:rPr>
              <a:t>shopify. (n.d.). </a:t>
            </a:r>
            <a:r>
              <a:rPr i="1" lang="en" sz="800">
                <a:solidFill>
                  <a:schemeClr val="dk1"/>
                </a:solidFill>
                <a:latin typeface="EB Garamond"/>
                <a:ea typeface="EB Garamond"/>
                <a:cs typeface="EB Garamond"/>
                <a:sym typeface="EB Garamond"/>
              </a:rPr>
              <a:t>Customer Segmentation</a:t>
            </a:r>
            <a:r>
              <a:rPr lang="en" sz="800">
                <a:solidFill>
                  <a:schemeClr val="dk1"/>
                </a:solidFill>
                <a:latin typeface="EB Garamond"/>
                <a:ea typeface="EB Garamond"/>
                <a:cs typeface="EB Garamond"/>
                <a:sym typeface="EB Garamond"/>
              </a:rPr>
              <a:t>. Retrieved from shopify.com: https://www.shopify.com/encyclopedia/customer-segmentation</a:t>
            </a:r>
            <a:endParaRPr sz="800">
              <a:solidFill>
                <a:schemeClr val="dk1"/>
              </a:solidFill>
            </a:endParaRPr>
          </a:p>
          <a:p>
            <a:pPr indent="0" lvl="0" marL="0" rtl="0" algn="l">
              <a:spcBef>
                <a:spcPts val="0"/>
              </a:spcBef>
              <a:spcAft>
                <a:spcPts val="0"/>
              </a:spcAft>
              <a:buNone/>
            </a:pPr>
            <a:r>
              <a:t/>
            </a:r>
            <a:endParaRPr>
              <a:solidFill>
                <a:schemeClr val="dk1"/>
              </a:solidFill>
              <a:latin typeface="EB Garamond"/>
              <a:ea typeface="EB Garamond"/>
              <a:cs typeface="EB Garamond"/>
              <a:sym typeface="EB Garamond"/>
            </a:endParaRPr>
          </a:p>
        </p:txBody>
      </p:sp>
      <p:sp>
        <p:nvSpPr>
          <p:cNvPr id="270" name="Google Shape;270;p21"/>
          <p:cNvSpPr txBox="1"/>
          <p:nvPr/>
        </p:nvSpPr>
        <p:spPr>
          <a:xfrm flipH="1">
            <a:off x="1723675" y="1174300"/>
            <a:ext cx="6833100" cy="31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chemeClr val="dk1"/>
                </a:solidFill>
                <a:latin typeface="EB Garamond"/>
                <a:ea typeface="EB Garamond"/>
                <a:cs typeface="EB Garamond"/>
                <a:sym typeface="EB Garamond"/>
              </a:rPr>
              <a:t>Project Objective: </a:t>
            </a:r>
            <a:endParaRPr b="1" sz="11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Integrate Apache Spark in Hadoop environment by March 2023 so that customer segmentation results are </a:t>
            </a:r>
            <a:r>
              <a:rPr lang="en" sz="1200">
                <a:solidFill>
                  <a:schemeClr val="dk1"/>
                </a:solidFill>
                <a:latin typeface="EB Garamond"/>
                <a:ea typeface="EB Garamond"/>
                <a:cs typeface="EB Garamond"/>
                <a:sym typeface="EB Garamond"/>
              </a:rPr>
              <a:t>available</a:t>
            </a:r>
            <a:r>
              <a:rPr lang="en" sz="1200">
                <a:solidFill>
                  <a:schemeClr val="dk1"/>
                </a:solidFill>
                <a:latin typeface="EB Garamond"/>
                <a:ea typeface="EB Garamond"/>
                <a:cs typeface="EB Garamond"/>
                <a:sym typeface="EB Garamond"/>
              </a:rPr>
              <a:t> by end of Q2 2023, in order for marketing team to be able to achieve annual revenue/sales target</a:t>
            </a:r>
            <a:endParaRPr sz="1200">
              <a:solidFill>
                <a:schemeClr val="dk1"/>
              </a:solidFill>
              <a:latin typeface="EB Garamond"/>
              <a:ea typeface="EB Garamond"/>
              <a:cs typeface="EB Garamond"/>
              <a:sym typeface="EB Garamond"/>
            </a:endParaRPr>
          </a:p>
          <a:p>
            <a:pPr indent="0" lvl="0" marL="0" rtl="0" algn="l">
              <a:spcBef>
                <a:spcPts val="1600"/>
              </a:spcBef>
              <a:spcAft>
                <a:spcPts val="0"/>
              </a:spcAft>
              <a:buClr>
                <a:schemeClr val="dk1"/>
              </a:buClr>
              <a:buSzPts val="1100"/>
              <a:buFont typeface="Arial"/>
              <a:buNone/>
            </a:pPr>
            <a:r>
              <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b="1" lang="en" sz="1100" u="sng">
                <a:solidFill>
                  <a:schemeClr val="dk1"/>
                </a:solidFill>
                <a:latin typeface="EB Garamond"/>
                <a:ea typeface="EB Garamond"/>
                <a:cs typeface="EB Garamond"/>
                <a:sym typeface="EB Garamond"/>
              </a:rPr>
              <a:t>Success Criteria:</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20% more growth in revenue / customer acquisition with the renewed Marketing Strategy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Reduce query processing time by 60%, leading to increased productivity of system and developer</a:t>
            </a:r>
            <a:endParaRPr sz="1100">
              <a:solidFill>
                <a:schemeClr val="dk1"/>
              </a:solidFill>
              <a:latin typeface="EB Garamond"/>
              <a:ea typeface="EB Garamond"/>
              <a:cs typeface="EB Garamond"/>
              <a:sym typeface="EB Garamond"/>
            </a:endParaRPr>
          </a:p>
          <a:p>
            <a:pPr indent="0" lvl="0" marL="0" rtl="0" algn="l">
              <a:spcBef>
                <a:spcPts val="1600"/>
              </a:spcBef>
              <a:spcAft>
                <a:spcPts val="0"/>
              </a:spcAft>
              <a:buNone/>
            </a:pPr>
            <a:r>
              <a:rPr b="1" lang="en" sz="1100" u="sng">
                <a:solidFill>
                  <a:schemeClr val="dk1"/>
                </a:solidFill>
                <a:latin typeface="EB Garamond"/>
                <a:ea typeface="EB Garamond"/>
                <a:cs typeface="EB Garamond"/>
                <a:sym typeface="EB Garamond"/>
              </a:rPr>
              <a:t>Hypothesis: </a:t>
            </a:r>
            <a:endParaRPr b="1" sz="11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latin typeface="EB Garamond"/>
                <a:ea typeface="EB Garamond"/>
                <a:cs typeface="EB Garamond"/>
                <a:sym typeface="EB Garamond"/>
              </a:rPr>
              <a:t>By integrating Apache spark in Hadoop environment our organization would be able to do customer segmentation analysis that would allow marketers to better tailor their marketing efforts to various audience subsets. Those efforts can relate to both communications and product development resulting in improved customer service.</a:t>
            </a:r>
            <a:endParaRPr sz="1100">
              <a:solidFill>
                <a:schemeClr val="dk1"/>
              </a:solidFill>
              <a:latin typeface="EB Garamond"/>
              <a:ea typeface="EB Garamond"/>
              <a:cs typeface="EB Garamond"/>
              <a:sym typeface="EB Garamond"/>
            </a:endParaRPr>
          </a:p>
          <a:p>
            <a:pPr indent="0" lvl="0" marL="457200" rtl="0" algn="l">
              <a:lnSpc>
                <a:spcPct val="115000"/>
              </a:lnSpc>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457200" rtl="0" algn="l">
              <a:lnSpc>
                <a:spcPct val="115000"/>
              </a:lnSpc>
              <a:spcBef>
                <a:spcPts val="1200"/>
              </a:spcBef>
              <a:spcAft>
                <a:spcPts val="0"/>
              </a:spcAft>
              <a:buNone/>
            </a:pPr>
            <a:r>
              <a:t/>
            </a:r>
            <a:endParaRPr sz="11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t/>
            </a:r>
            <a:endParaRPr sz="1100">
              <a:solidFill>
                <a:schemeClr val="dk1"/>
              </a:solidFill>
              <a:latin typeface="EB Garamond"/>
              <a:ea typeface="EB Garamond"/>
              <a:cs typeface="EB Garamond"/>
              <a:sym typeface="EB Garamond"/>
            </a:endParaRPr>
          </a:p>
        </p:txBody>
      </p:sp>
      <p:sp>
        <p:nvSpPr>
          <p:cNvPr id="271" name="Google Shape;27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idx="1" type="subTitle"/>
          </p:nvPr>
        </p:nvSpPr>
        <p:spPr>
          <a:xfrm>
            <a:off x="2176775" y="562750"/>
            <a:ext cx="4717500" cy="1320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Market Research for Potential Solution</a:t>
            </a:r>
            <a:endParaRPr b="1" sz="3000">
              <a:solidFill>
                <a:schemeClr val="dk1"/>
              </a:solidFill>
              <a:latin typeface="Montserrat"/>
              <a:ea typeface="Montserrat"/>
              <a:cs typeface="Montserrat"/>
              <a:sym typeface="Montserrat"/>
            </a:endParaRPr>
          </a:p>
        </p:txBody>
      </p:sp>
      <p:sp>
        <p:nvSpPr>
          <p:cNvPr id="277" name="Google Shape;27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22"/>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279" name="Google Shape;279;p22"/>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